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25"/>
  </p:notesMasterIdLst>
  <p:handoutMasterIdLst>
    <p:handoutMasterId r:id="rId26"/>
  </p:handoutMasterIdLst>
  <p:sldIdLst>
    <p:sldId id="256" r:id="rId2"/>
    <p:sldId id="258" r:id="rId3"/>
    <p:sldId id="259" r:id="rId4"/>
    <p:sldId id="334" r:id="rId5"/>
    <p:sldId id="333" r:id="rId6"/>
    <p:sldId id="262" r:id="rId7"/>
    <p:sldId id="264" r:id="rId8"/>
    <p:sldId id="265" r:id="rId9"/>
    <p:sldId id="266" r:id="rId10"/>
    <p:sldId id="332" r:id="rId11"/>
    <p:sldId id="268" r:id="rId12"/>
    <p:sldId id="269" r:id="rId13"/>
    <p:sldId id="335" r:id="rId14"/>
    <p:sldId id="270" r:id="rId15"/>
    <p:sldId id="271" r:id="rId16"/>
    <p:sldId id="322" r:id="rId17"/>
    <p:sldId id="325" r:id="rId18"/>
    <p:sldId id="328" r:id="rId19"/>
    <p:sldId id="329" r:id="rId20"/>
    <p:sldId id="336" r:id="rId21"/>
    <p:sldId id="337" r:id="rId22"/>
    <p:sldId id="257" r:id="rId23"/>
    <p:sldId id="33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olding page" id="{75302578-B3D1-4402-AE66-53361CDA89B5}">
          <p14:sldIdLst/>
        </p14:section>
        <p14:section name="Presentation" id="{6035BE7D-A41E-4331-9594-A0844E8AADBA}">
          <p14:sldIdLst>
            <p14:sldId id="256"/>
            <p14:sldId id="258"/>
            <p14:sldId id="259"/>
            <p14:sldId id="334"/>
            <p14:sldId id="333"/>
            <p14:sldId id="262"/>
            <p14:sldId id="264"/>
            <p14:sldId id="265"/>
            <p14:sldId id="266"/>
            <p14:sldId id="332"/>
            <p14:sldId id="268"/>
            <p14:sldId id="269"/>
            <p14:sldId id="335"/>
            <p14:sldId id="270"/>
            <p14:sldId id="271"/>
            <p14:sldId id="322"/>
            <p14:sldId id="325"/>
            <p14:sldId id="328"/>
            <p14:sldId id="329"/>
            <p14:sldId id="336"/>
            <p14:sldId id="337"/>
            <p14:sldId id="257"/>
            <p14:sldId id="330"/>
          </p14:sldIdLst>
        </p14:section>
        <p14:section name="Final page" id="{6A4305E6-9242-4353-9F2A-C98C6A52AC1A}">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say Towers" initials="LT" lastIdx="1" clrIdx="0">
    <p:extLst>
      <p:ext uri="{19B8F6BF-5375-455C-9EA6-DF929625EA0E}">
        <p15:presenceInfo xmlns:p15="http://schemas.microsoft.com/office/powerpoint/2012/main" userId="S-1-5-21-2214623566-1423087815-3771592990-1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p:cViewPr varScale="1">
        <p:scale>
          <a:sx n="63" d="100"/>
          <a:sy n="63" d="100"/>
        </p:scale>
        <p:origin x="63" y="372"/>
      </p:cViewPr>
      <p:guideLst/>
    </p:cSldViewPr>
  </p:slideViewPr>
  <p:notesTextViewPr>
    <p:cViewPr>
      <p:scale>
        <a:sx n="1" d="1"/>
        <a:sy n="1" d="1"/>
      </p:scale>
      <p:origin x="0" y="0"/>
    </p:cViewPr>
  </p:notesTextViewPr>
  <p:notesViewPr>
    <p:cSldViewPr>
      <p:cViewPr varScale="1">
        <p:scale>
          <a:sx n="51" d="100"/>
          <a:sy n="51" d="100"/>
        </p:scale>
        <p:origin x="2692"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6FE9E80-1F9E-46D1-86A6-1D73712105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A6D0F3-66A9-47FB-9B93-D45F8F780F75}" type="slidenum">
              <a:rPr lang="en-GB" smtClean="0"/>
              <a:t>‹#›</a:t>
            </a:fld>
            <a:endParaRPr lang="en-GB"/>
          </a:p>
        </p:txBody>
      </p:sp>
    </p:spTree>
    <p:extLst>
      <p:ext uri="{BB962C8B-B14F-4D97-AF65-F5344CB8AC3E}">
        <p14:creationId xmlns:p14="http://schemas.microsoft.com/office/powerpoint/2010/main" val="2373118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4EF68-2F9C-4F39-9791-589246B37A65}" type="slidenum">
              <a:rPr lang="en-GB" smtClean="0"/>
              <a:t>‹#›</a:t>
            </a:fld>
            <a:endParaRPr lang="en-GB"/>
          </a:p>
        </p:txBody>
      </p:sp>
      <p:sp>
        <p:nvSpPr>
          <p:cNvPr id="8" name="Notes Placeholder 7">
            <a:extLst>
              <a:ext uri="{FF2B5EF4-FFF2-40B4-BE49-F238E27FC236}">
                <a16:creationId xmlns:a16="http://schemas.microsoft.com/office/drawing/2014/main" id="{12534ACC-E9C2-4137-A1D2-9DA21265067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30967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78EE-5409-4C32-95CF-7960FFE1BBA4}"/>
              </a:ext>
            </a:extLst>
          </p:cNvPr>
          <p:cNvSpPr>
            <a:spLocks noGrp="1"/>
          </p:cNvSpPr>
          <p:nvPr>
            <p:ph type="ctrTitle"/>
          </p:nvPr>
        </p:nvSpPr>
        <p:spPr>
          <a:xfrm>
            <a:off x="983432" y="1212081"/>
            <a:ext cx="9144000" cy="2387600"/>
          </a:xfrm>
        </p:spPr>
        <p:txBody>
          <a:bodyPr anchor="b"/>
          <a:lstStyle>
            <a:lvl1pPr algn="l">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6F1E1621-110A-45D8-A68B-898E134037D8}"/>
              </a:ext>
            </a:extLst>
          </p:cNvPr>
          <p:cNvSpPr>
            <a:spLocks noGrp="1"/>
          </p:cNvSpPr>
          <p:nvPr>
            <p:ph type="subTitle" idx="1"/>
          </p:nvPr>
        </p:nvSpPr>
        <p:spPr>
          <a:xfrm>
            <a:off x="987505" y="3595739"/>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a:extLst>
              <a:ext uri="{FF2B5EF4-FFF2-40B4-BE49-F238E27FC236}">
                <a16:creationId xmlns:a16="http://schemas.microsoft.com/office/drawing/2014/main" id="{CFAB3AD3-0C32-4724-AAF8-5E7BF069134A}"/>
              </a:ext>
            </a:extLst>
          </p:cNvPr>
          <p:cNvSpPr>
            <a:spLocks noGrp="1"/>
          </p:cNvSpPr>
          <p:nvPr>
            <p:ph type="sldNum" sz="quarter" idx="12"/>
          </p:nvPr>
        </p:nvSpPr>
        <p:spPr>
          <a:xfrm>
            <a:off x="9336360" y="6088211"/>
            <a:ext cx="2743200" cy="365125"/>
          </a:xfrm>
        </p:spPr>
        <p:txBody>
          <a:bodyPr/>
          <a:lstStyle/>
          <a:p>
            <a:fld id="{FA52ED71-2275-4BB7-ACEF-B06C93D97652}" type="slidenum">
              <a:rPr lang="en-GB" smtClean="0"/>
              <a:t>‹#›</a:t>
            </a:fld>
            <a:endParaRPr lang="en-GB" dirty="0"/>
          </a:p>
        </p:txBody>
      </p:sp>
      <p:pic>
        <p:nvPicPr>
          <p:cNvPr id="8" name="Picture 7" descr="Thomas Pocklington Trust logo; Large TPT letters with the words Thomas Pocklington Trust underneath enclosed in a rectangle. Letters, words and the rectangle border are a dark blue. Within the P of TPT is a small round eye looking upwards.">
            <a:extLst>
              <a:ext uri="{FF2B5EF4-FFF2-40B4-BE49-F238E27FC236}">
                <a16:creationId xmlns:a16="http://schemas.microsoft.com/office/drawing/2014/main" id="{BCEB2EA7-4489-441D-BBB0-E0B136302E8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344472" y="319652"/>
            <a:ext cx="1550324" cy="1093124"/>
          </a:xfrm>
          <a:prstGeom prst="rect">
            <a:avLst/>
          </a:prstGeom>
          <a:noFill/>
          <a:ln>
            <a:noFill/>
          </a:ln>
        </p:spPr>
      </p:pic>
      <p:cxnSp>
        <p:nvCxnSpPr>
          <p:cNvPr id="7" name="Straight Connector 6" descr="Blue line for design purpose">
            <a:extLst>
              <a:ext uri="{FF2B5EF4-FFF2-40B4-BE49-F238E27FC236}">
                <a16:creationId xmlns:a16="http://schemas.microsoft.com/office/drawing/2014/main" id="{63FFFE93-C005-4CFF-AEE7-B1BD7865846D}"/>
              </a:ext>
            </a:extLst>
          </p:cNvPr>
          <p:cNvCxnSpPr/>
          <p:nvPr userDrawn="1"/>
        </p:nvCxnSpPr>
        <p:spPr>
          <a:xfrm>
            <a:off x="0" y="6453336"/>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059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3B52D-ED32-410C-B512-13A2814A36D6}"/>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B7E76489-C213-41DC-9455-4DACB2EEA8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a:extLst>
              <a:ext uri="{FF2B5EF4-FFF2-40B4-BE49-F238E27FC236}">
                <a16:creationId xmlns:a16="http://schemas.microsoft.com/office/drawing/2014/main" id="{D9FECE28-EDFB-417D-BD62-E6CD7CBC335F}"/>
              </a:ext>
            </a:extLst>
          </p:cNvPr>
          <p:cNvSpPr>
            <a:spLocks noGrp="1"/>
          </p:cNvSpPr>
          <p:nvPr>
            <p:ph type="sldNum" sz="quarter" idx="10"/>
          </p:nvPr>
        </p:nvSpPr>
        <p:spPr/>
        <p:txBody>
          <a:bodyPr/>
          <a:lstStyle/>
          <a:p>
            <a:fld id="{FA52ED71-2275-4BB7-ACEF-B06C93D97652}" type="slidenum">
              <a:rPr lang="en-GB" smtClean="0"/>
              <a:pPr/>
              <a:t>‹#›</a:t>
            </a:fld>
            <a:endParaRPr lang="en-GB" dirty="0"/>
          </a:p>
        </p:txBody>
      </p:sp>
    </p:spTree>
    <p:extLst>
      <p:ext uri="{BB962C8B-B14F-4D97-AF65-F5344CB8AC3E}">
        <p14:creationId xmlns:p14="http://schemas.microsoft.com/office/powerpoint/2010/main" val="135938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163C-116A-4BD1-B677-F9B19286D6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F8E49A4-169D-4242-A674-C1499527C8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Slide Number Placeholder 6">
            <a:extLst>
              <a:ext uri="{FF2B5EF4-FFF2-40B4-BE49-F238E27FC236}">
                <a16:creationId xmlns:a16="http://schemas.microsoft.com/office/drawing/2014/main" id="{D2AF218A-4AC8-482C-87F6-D6DFFC1AB717}"/>
              </a:ext>
            </a:extLst>
          </p:cNvPr>
          <p:cNvSpPr>
            <a:spLocks noGrp="1"/>
          </p:cNvSpPr>
          <p:nvPr>
            <p:ph type="sldNum" sz="quarter" idx="10"/>
          </p:nvPr>
        </p:nvSpPr>
        <p:spPr/>
        <p:txBody>
          <a:bodyPr/>
          <a:lstStyle/>
          <a:p>
            <a:fld id="{FA52ED71-2275-4BB7-ACEF-B06C93D97652}" type="slidenum">
              <a:rPr lang="en-GB" smtClean="0"/>
              <a:pPr/>
              <a:t>‹#›</a:t>
            </a:fld>
            <a:endParaRPr lang="en-GB" dirty="0"/>
          </a:p>
        </p:txBody>
      </p:sp>
    </p:spTree>
    <p:extLst>
      <p:ext uri="{BB962C8B-B14F-4D97-AF65-F5344CB8AC3E}">
        <p14:creationId xmlns:p14="http://schemas.microsoft.com/office/powerpoint/2010/main" val="1092573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D2187-AC01-4B76-AC23-3B6DA9C13006}"/>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AAE652C5-D976-4EB9-8191-19D1667718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5204EE14-95E8-4C5C-BA94-7B567B34A9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Slide Number Placeholder 7">
            <a:extLst>
              <a:ext uri="{FF2B5EF4-FFF2-40B4-BE49-F238E27FC236}">
                <a16:creationId xmlns:a16="http://schemas.microsoft.com/office/drawing/2014/main" id="{92F75432-57AC-43D0-B67C-EC5EC3B7D67B}"/>
              </a:ext>
            </a:extLst>
          </p:cNvPr>
          <p:cNvSpPr>
            <a:spLocks noGrp="1"/>
          </p:cNvSpPr>
          <p:nvPr>
            <p:ph type="sldNum" sz="quarter" idx="10"/>
          </p:nvPr>
        </p:nvSpPr>
        <p:spPr/>
        <p:txBody>
          <a:bodyPr/>
          <a:lstStyle/>
          <a:p>
            <a:fld id="{FA52ED71-2275-4BB7-ACEF-B06C93D97652}" type="slidenum">
              <a:rPr lang="en-GB" smtClean="0"/>
              <a:pPr/>
              <a:t>‹#›</a:t>
            </a:fld>
            <a:endParaRPr lang="en-GB" dirty="0"/>
          </a:p>
        </p:txBody>
      </p:sp>
    </p:spTree>
    <p:extLst>
      <p:ext uri="{BB962C8B-B14F-4D97-AF65-F5344CB8AC3E}">
        <p14:creationId xmlns:p14="http://schemas.microsoft.com/office/powerpoint/2010/main" val="2964737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2F60F-8A15-4BD5-948A-CCF5DA74D8C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C93C6CF-6924-4511-A454-EDB9736860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0156D5-6676-4E41-9B40-C468DEDDC2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60AB8D57-A899-4221-ABAA-1F78592C90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1A8589-0E31-4F98-9A78-6F3232AAEB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9">
            <a:extLst>
              <a:ext uri="{FF2B5EF4-FFF2-40B4-BE49-F238E27FC236}">
                <a16:creationId xmlns:a16="http://schemas.microsoft.com/office/drawing/2014/main" id="{73B48A25-24BC-42A0-9B5E-58F0205E9B99}"/>
              </a:ext>
            </a:extLst>
          </p:cNvPr>
          <p:cNvSpPr>
            <a:spLocks noGrp="1"/>
          </p:cNvSpPr>
          <p:nvPr>
            <p:ph type="sldNum" sz="quarter" idx="10"/>
          </p:nvPr>
        </p:nvSpPr>
        <p:spPr/>
        <p:txBody>
          <a:bodyPr/>
          <a:lstStyle/>
          <a:p>
            <a:fld id="{FA52ED71-2275-4BB7-ACEF-B06C93D97652}" type="slidenum">
              <a:rPr lang="en-GB" smtClean="0"/>
              <a:pPr/>
              <a:t>‹#›</a:t>
            </a:fld>
            <a:endParaRPr lang="en-GB" dirty="0"/>
          </a:p>
        </p:txBody>
      </p:sp>
    </p:spTree>
    <p:extLst>
      <p:ext uri="{BB962C8B-B14F-4D97-AF65-F5344CB8AC3E}">
        <p14:creationId xmlns:p14="http://schemas.microsoft.com/office/powerpoint/2010/main" val="312330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3DBAE-F16B-4E79-8FF4-5F8CB54342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E13EDE-CC71-4C3A-BEEA-B06B3B9078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23B55B2-7C55-460D-914D-8C1A850F48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a:extLst>
              <a:ext uri="{FF2B5EF4-FFF2-40B4-BE49-F238E27FC236}">
                <a16:creationId xmlns:a16="http://schemas.microsoft.com/office/drawing/2014/main" id="{4AB4D1D1-9B52-4124-A605-19C7B053B4B4}"/>
              </a:ext>
            </a:extLst>
          </p:cNvPr>
          <p:cNvSpPr>
            <a:spLocks noGrp="1"/>
          </p:cNvSpPr>
          <p:nvPr>
            <p:ph type="sldNum" sz="quarter" idx="10"/>
          </p:nvPr>
        </p:nvSpPr>
        <p:spPr/>
        <p:txBody>
          <a:bodyPr/>
          <a:lstStyle/>
          <a:p>
            <a:fld id="{FA52ED71-2275-4BB7-ACEF-B06C93D97652}" type="slidenum">
              <a:rPr lang="en-GB" smtClean="0"/>
              <a:pPr/>
              <a:t>‹#›</a:t>
            </a:fld>
            <a:endParaRPr lang="en-GB" dirty="0"/>
          </a:p>
        </p:txBody>
      </p:sp>
    </p:spTree>
    <p:extLst>
      <p:ext uri="{BB962C8B-B14F-4D97-AF65-F5344CB8AC3E}">
        <p14:creationId xmlns:p14="http://schemas.microsoft.com/office/powerpoint/2010/main" val="3301642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1B467-2DED-4ABF-BB0B-F585F5F381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dirty="0"/>
          </a:p>
        </p:txBody>
      </p:sp>
      <p:sp>
        <p:nvSpPr>
          <p:cNvPr id="3" name="Picture Placeholder 2">
            <a:extLst>
              <a:ext uri="{FF2B5EF4-FFF2-40B4-BE49-F238E27FC236}">
                <a16:creationId xmlns:a16="http://schemas.microsoft.com/office/drawing/2014/main" id="{E692B890-3203-4C86-977A-61B10DE4A1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a:extLst>
              <a:ext uri="{FF2B5EF4-FFF2-40B4-BE49-F238E27FC236}">
                <a16:creationId xmlns:a16="http://schemas.microsoft.com/office/drawing/2014/main" id="{CF4D88B3-240B-4BDD-B72B-D47635A3EC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a:extLst>
              <a:ext uri="{FF2B5EF4-FFF2-40B4-BE49-F238E27FC236}">
                <a16:creationId xmlns:a16="http://schemas.microsoft.com/office/drawing/2014/main" id="{08BD3858-37A9-4D01-A51F-9EFE469E50FC}"/>
              </a:ext>
            </a:extLst>
          </p:cNvPr>
          <p:cNvSpPr>
            <a:spLocks noGrp="1"/>
          </p:cNvSpPr>
          <p:nvPr>
            <p:ph type="sldNum" sz="quarter" idx="10"/>
          </p:nvPr>
        </p:nvSpPr>
        <p:spPr/>
        <p:txBody>
          <a:bodyPr/>
          <a:lstStyle/>
          <a:p>
            <a:fld id="{FA52ED71-2275-4BB7-ACEF-B06C93D97652}" type="slidenum">
              <a:rPr lang="en-GB" smtClean="0"/>
              <a:pPr/>
              <a:t>‹#›</a:t>
            </a:fld>
            <a:endParaRPr lang="en-GB" dirty="0"/>
          </a:p>
        </p:txBody>
      </p:sp>
    </p:spTree>
    <p:extLst>
      <p:ext uri="{BB962C8B-B14F-4D97-AF65-F5344CB8AC3E}">
        <p14:creationId xmlns:p14="http://schemas.microsoft.com/office/powerpoint/2010/main" val="3716711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34ACF6-C8AA-444C-9C5C-96FC78E228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4CCA996D-BA30-4063-90CB-FB1BB5289D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id="{038B694F-2825-4115-A530-20A1639029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FA52ED71-2275-4BB7-ACEF-B06C93D97652}" type="slidenum">
              <a:rPr lang="en-GB" smtClean="0"/>
              <a:pPr/>
              <a:t>‹#›</a:t>
            </a:fld>
            <a:endParaRPr lang="en-GB" dirty="0"/>
          </a:p>
        </p:txBody>
      </p:sp>
      <p:cxnSp>
        <p:nvCxnSpPr>
          <p:cNvPr id="5" name="Straight Connector 4" descr="Blue line for design purpose">
            <a:extLst>
              <a:ext uri="{FF2B5EF4-FFF2-40B4-BE49-F238E27FC236}">
                <a16:creationId xmlns:a16="http://schemas.microsoft.com/office/drawing/2014/main" id="{7B23A58F-6FD6-40A0-8BAC-E4D8E4CDA9CC}"/>
              </a:ext>
            </a:extLst>
          </p:cNvPr>
          <p:cNvCxnSpPr/>
          <p:nvPr userDrawn="1"/>
        </p:nvCxnSpPr>
        <p:spPr>
          <a:xfrm>
            <a:off x="0" y="6453336"/>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98301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6" r:id="rId6"/>
    <p:sldLayoutId id="214748370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s://www.ukaaf.org/standards/" TargetMode="External"/><Relationship Id="rId3" Type="http://schemas.openxmlformats.org/officeDocument/2006/relationships/hyperlink" Target="https://www.guidedogs.org.uk/getting-support/help-for-children-and-families/living-independently/mobility-training-for-children/" TargetMode="External"/><Relationship Id="rId7" Type="http://schemas.openxmlformats.org/officeDocument/2006/relationships/hyperlink" Target="https://www.pocklington-trust.org.uk/technology/accessible-technology-for-students/" TargetMode="External"/><Relationship Id="rId2" Type="http://schemas.openxmlformats.org/officeDocument/2006/relationships/hyperlink" Target="https://www.rnib.org.uk/professionals/health-social-care-education-professionals/education-professionals/curriculum-framework-for-children-and-young-people-with-vision-impairment/" TargetMode="External"/><Relationship Id="rId1" Type="http://schemas.openxmlformats.org/officeDocument/2006/relationships/slideLayout" Target="../slideLayouts/slideLayout2.xml"/><Relationship Id="rId6" Type="http://schemas.openxmlformats.org/officeDocument/2006/relationships/hyperlink" Target="https://www.pocklington-trust.org.uk/student-support/professionals/making-college-accessible/" TargetMode="External"/><Relationship Id="rId5" Type="http://schemas.openxmlformats.org/officeDocument/2006/relationships/hyperlink" Target="https://www.pocklington-trust.org.uk/student-support/useful-tools/" TargetMode="External"/><Relationship Id="rId10" Type="http://schemas.openxmlformats.org/officeDocument/2006/relationships/hyperlink" Target="https://www.jcq.org.uk/exams-office/access-arrangements-and-special-consideration/" TargetMode="External"/><Relationship Id="rId4" Type="http://schemas.openxmlformats.org/officeDocument/2006/relationships/hyperlink" Target="https://www.rnib.org.uk/practical-help/technology/resource-hub" TargetMode="External"/><Relationship Id="rId9" Type="http://schemas.openxmlformats.org/officeDocument/2006/relationships/hyperlink" Target="https://www.natsip.org.uk/doc-library-login/curriculum/examination-access-for-children-and-young-people-with-sensory-impairment"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pocklington-trust.org.uk/student-support/college/transition-guidance/" TargetMode="External"/><Relationship Id="rId2" Type="http://schemas.openxmlformats.org/officeDocument/2006/relationships/hyperlink" Target="https://www.pocklington-trust.org.uk/student-support/college/five-steps-into-mainstream-college/" TargetMode="External"/><Relationship Id="rId1" Type="http://schemas.openxmlformats.org/officeDocument/2006/relationships/slideLayout" Target="../slideLayouts/slideLayout2.xml"/><Relationship Id="rId4" Type="http://schemas.openxmlformats.org/officeDocument/2006/relationships/hyperlink" Target="https://www.pocklington-trust.org.uk/student-support/professionals/technology-and-accessibility-in-fe-research/"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vincyp.scot.nhs.uk/transitioning-to-adult-services/moving-on-for-young-people-who-have-a-visual-impairment/" TargetMode="External"/><Relationship Id="rId2" Type="http://schemas.openxmlformats.org/officeDocument/2006/relationships/hyperlink" Target="https://www.rnib.org.uk/living-with-sight-loss/education-and-learning/making-the-transition-from-school/transition-guide-bridging-the-ga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pocklington-trust.org.uk/student-support/university/six-steps-into-higher-education/" TargetMode="External"/><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pocklington-trust.org.uk/student-support/university/"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pocklington-trust.org.uk/student-support/student-stories/bradford-university-going-above-and-beyond/" TargetMode="External"/><Relationship Id="rId2" Type="http://schemas.openxmlformats.org/officeDocument/2006/relationships/hyperlink" Target="https://www.pocklington-trust.org.uk/student-support/student-stories/costume-construction-visually-imapaired-student/"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mailto:Studentsupport@pocklington-trust.org.uk" TargetMode="External"/><Relationship Id="rId2" Type="http://schemas.openxmlformats.org/officeDocument/2006/relationships/image" Target="../media/image12.png"/><Relationship Id="rId1" Type="http://schemas.openxmlformats.org/officeDocument/2006/relationships/slideLayout" Target="../slideLayouts/slideLayout4.xml"/><Relationship Id="rId5" Type="http://schemas.openxmlformats.org/officeDocument/2006/relationships/hyperlink" Target="https://www.facebook.com/groups/687384152070270/" TargetMode="External"/><Relationship Id="rId4" Type="http://schemas.openxmlformats.org/officeDocument/2006/relationships/hyperlink" Target="https://www.pocklington-trust.org.uk/student-support/"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cypf@rnib.org.uk" TargetMode="External"/><Relationship Id="rId2" Type="http://schemas.openxmlformats.org/officeDocument/2006/relationships/hyperlink" Target="mailto:helpline@rnib.org.uk" TargetMode="External"/><Relationship Id="rId1" Type="http://schemas.openxmlformats.org/officeDocument/2006/relationships/slideLayout" Target="../slideLayouts/slideLayout4.xml"/><Relationship Id="rId5" Type="http://schemas.openxmlformats.org/officeDocument/2006/relationships/image" Target="../media/image2.jpg"/><Relationship Id="rId4" Type="http://schemas.openxmlformats.org/officeDocument/2006/relationships/hyperlink" Target="http://www.rnib.org.uk/"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pocklington-trust.org.uk/student-support/what-do-we-see-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rnib.org.uk/professionals/health-social-care-education-professionals/education-professionals/curriculum-framework-for-children-and-young-people-with-vision-impair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EBDC1-0904-4603-98D2-8A087F075D5E}"/>
              </a:ext>
            </a:extLst>
          </p:cNvPr>
          <p:cNvSpPr>
            <a:spLocks noGrp="1"/>
          </p:cNvSpPr>
          <p:nvPr>
            <p:ph type="ctrTitle"/>
          </p:nvPr>
        </p:nvSpPr>
        <p:spPr/>
        <p:txBody>
          <a:bodyPr>
            <a:normAutofit fontScale="90000"/>
          </a:bodyPr>
          <a:lstStyle/>
          <a:p>
            <a:r>
              <a:rPr lang="en-GB" dirty="0"/>
              <a:t>Blind and partially sighted students in post 16 education</a:t>
            </a:r>
          </a:p>
        </p:txBody>
      </p:sp>
      <p:sp>
        <p:nvSpPr>
          <p:cNvPr id="3" name="Subtitle 2">
            <a:extLst>
              <a:ext uri="{FF2B5EF4-FFF2-40B4-BE49-F238E27FC236}">
                <a16:creationId xmlns:a16="http://schemas.microsoft.com/office/drawing/2014/main" id="{8C8CA2D2-6C77-4762-9D14-7728C7A6A898}"/>
              </a:ext>
            </a:extLst>
          </p:cNvPr>
          <p:cNvSpPr>
            <a:spLocks noGrp="1"/>
          </p:cNvSpPr>
          <p:nvPr>
            <p:ph type="subTitle" idx="1"/>
          </p:nvPr>
        </p:nvSpPr>
        <p:spPr/>
        <p:txBody>
          <a:bodyPr/>
          <a:lstStyle/>
          <a:p>
            <a:r>
              <a:rPr lang="en-GB" dirty="0"/>
              <a:t>Rosaleen Dempsey , Deputy Lead, Children, Young People, Families &amp; Education (Devolved </a:t>
            </a:r>
            <a:r>
              <a:rPr lang="en-GB"/>
              <a:t>Nations), </a:t>
            </a:r>
            <a:r>
              <a:rPr lang="en-GB" dirty="0"/>
              <a:t>RNIB </a:t>
            </a:r>
          </a:p>
          <a:p>
            <a:r>
              <a:rPr lang="en-GB" dirty="0"/>
              <a:t>Tara Chattaway: Head of Education, Thomas Pocklington Trust </a:t>
            </a:r>
          </a:p>
          <a:p>
            <a:endParaRPr lang="en-GB" dirty="0"/>
          </a:p>
        </p:txBody>
      </p:sp>
      <p:pic>
        <p:nvPicPr>
          <p:cNvPr id="4" name="Picture 3" descr="&#10;RNIB Logo&#10;&#10;On two lines reads: &quot;RNIB See differently&quot;  with a pnk line between RNIB and the following line" title="RNIB Logo">
            <a:extLst>
              <a:ext uri="{FF2B5EF4-FFF2-40B4-BE49-F238E27FC236}">
                <a16:creationId xmlns:a16="http://schemas.microsoft.com/office/drawing/2014/main" id="{5DDF237C-AAEF-4357-B1B5-81DCFA627E4B}"/>
              </a:ext>
            </a:extLst>
          </p:cNvPr>
          <p:cNvPicPr/>
          <p:nvPr/>
        </p:nvPicPr>
        <p:blipFill>
          <a:blip r:embed="rId2">
            <a:extLst>
              <a:ext uri="{28A0092B-C50C-407E-A947-70E740481C1C}">
                <a14:useLocalDpi xmlns:a14="http://schemas.microsoft.com/office/drawing/2010/main" val="0"/>
              </a:ext>
            </a:extLst>
          </a:blip>
          <a:stretch>
            <a:fillRect/>
          </a:stretch>
        </p:blipFill>
        <p:spPr>
          <a:xfrm>
            <a:off x="407368" y="61544"/>
            <a:ext cx="1544955" cy="1544955"/>
          </a:xfrm>
          <a:prstGeom prst="rect">
            <a:avLst/>
          </a:prstGeom>
          <a:effectLst/>
          <a:extLst>
            <a:ext uri="{FAA26D3D-D897-4be2-8F04-BA451C77F1D7}">
              <ma14:placeholderFlag xmlns:lc="http://schemas.openxmlformats.org/drawingml/2006/lockedCanvas"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pic>
    </p:spTree>
    <p:extLst>
      <p:ext uri="{BB962C8B-B14F-4D97-AF65-F5344CB8AC3E}">
        <p14:creationId xmlns:p14="http://schemas.microsoft.com/office/powerpoint/2010/main" val="2284719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2B49-9039-4F55-A20C-259890BFD463}"/>
              </a:ext>
            </a:extLst>
          </p:cNvPr>
          <p:cNvSpPr>
            <a:spLocks noGrp="1"/>
          </p:cNvSpPr>
          <p:nvPr>
            <p:ph type="title"/>
          </p:nvPr>
        </p:nvSpPr>
        <p:spPr/>
        <p:txBody>
          <a:bodyPr/>
          <a:lstStyle/>
          <a:p>
            <a:r>
              <a:rPr lang="en-GB" dirty="0"/>
              <a:t>Examinations access</a:t>
            </a:r>
          </a:p>
        </p:txBody>
      </p:sp>
      <p:sp>
        <p:nvSpPr>
          <p:cNvPr id="3" name="Content Placeholder 2">
            <a:extLst>
              <a:ext uri="{FF2B5EF4-FFF2-40B4-BE49-F238E27FC236}">
                <a16:creationId xmlns:a16="http://schemas.microsoft.com/office/drawing/2014/main" id="{77190388-A16F-4A52-A907-F7E1B2682DB8}"/>
              </a:ext>
            </a:extLst>
          </p:cNvPr>
          <p:cNvSpPr>
            <a:spLocks noGrp="1"/>
          </p:cNvSpPr>
          <p:nvPr>
            <p:ph sz="half" idx="1"/>
          </p:nvPr>
        </p:nvSpPr>
        <p:spPr/>
        <p:txBody>
          <a:bodyPr/>
          <a:lstStyle/>
          <a:p>
            <a:pPr marL="0" indent="0">
              <a:buNone/>
            </a:pPr>
            <a:r>
              <a:rPr lang="en-GB" sz="1800" dirty="0">
                <a:effectLst/>
                <a:latin typeface="Arial" panose="020B0604020202020204" pitchFamily="34" charset="0"/>
                <a:ea typeface="Times New Roman" panose="02020603050405020304" pitchFamily="18" charset="0"/>
                <a:cs typeface="Arial" panose="020B0604020202020204" pitchFamily="34" charset="0"/>
              </a:rPr>
              <a:t>Further</a:t>
            </a:r>
            <a:r>
              <a:rPr lang="en-GB" sz="1800" dirty="0">
                <a:latin typeface="Arial" panose="020B0604020202020204" pitchFamily="34" charset="0"/>
                <a:ea typeface="Times New Roman" panose="02020603050405020304" pitchFamily="18" charset="0"/>
                <a:cs typeface="Arial" panose="020B0604020202020204" pitchFamily="34" charset="0"/>
              </a:rPr>
              <a:t> </a:t>
            </a:r>
            <a:r>
              <a:rPr lang="en-GB" sz="1800" dirty="0">
                <a:effectLst/>
                <a:latin typeface="Arial" panose="020B0604020202020204" pitchFamily="34" charset="0"/>
                <a:ea typeface="Times New Roman" panose="02020603050405020304" pitchFamily="18" charset="0"/>
                <a:cs typeface="Arial" panose="020B0604020202020204" pitchFamily="34" charset="0"/>
              </a:rPr>
              <a:t>&amp; Higher Education establishments should familiarise themselves with the VI accessibility guidance from the relevant examining body.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Content Placeholder 3">
            <a:extLst>
              <a:ext uri="{FF2B5EF4-FFF2-40B4-BE49-F238E27FC236}">
                <a16:creationId xmlns:a16="http://schemas.microsoft.com/office/drawing/2014/main" id="{4434D591-5BA4-4646-AD13-B60457A75F49}"/>
              </a:ext>
            </a:extLst>
          </p:cNvPr>
          <p:cNvSpPr>
            <a:spLocks noGrp="1"/>
          </p:cNvSpPr>
          <p:nvPr>
            <p:ph sz="half" idx="2"/>
          </p:nvPr>
        </p:nvSpPr>
        <p:spPr/>
        <p:txBody>
          <a:bodyPr/>
          <a:lstStyle/>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As far as possible the exam arrangements should be in line with the student’s normal way of working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Preparation and planning for exams with the student is key, especially if the student is taking exams in a different way than they’ve been used to </a:t>
            </a: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Use of technology in exams is permitted e.g., an iPad with the connectivity turned off </a:t>
            </a:r>
          </a:p>
          <a:p>
            <a:endParaRPr lang="en-GB" dirty="0"/>
          </a:p>
        </p:txBody>
      </p:sp>
    </p:spTree>
    <p:extLst>
      <p:ext uri="{BB962C8B-B14F-4D97-AF65-F5344CB8AC3E}">
        <p14:creationId xmlns:p14="http://schemas.microsoft.com/office/powerpoint/2010/main" val="3180857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0B5B-B0D4-4477-AFAF-D9853F8F72F2}"/>
              </a:ext>
            </a:extLst>
          </p:cNvPr>
          <p:cNvSpPr>
            <a:spLocks noGrp="1"/>
          </p:cNvSpPr>
          <p:nvPr>
            <p:ph type="title"/>
          </p:nvPr>
        </p:nvSpPr>
        <p:spPr/>
        <p:txBody>
          <a:bodyPr>
            <a:normAutofit/>
          </a:bodyPr>
          <a:lstStyle/>
          <a:p>
            <a:r>
              <a:rPr lang="en-GB" sz="4000" b="1" dirty="0">
                <a:effectLst/>
                <a:latin typeface="Arial" panose="020B0604020202020204" pitchFamily="34" charset="0"/>
                <a:cs typeface="Times New Roman" panose="02020603050405020304" pitchFamily="18" charset="0"/>
              </a:rPr>
              <a:t>Resources and useful links </a:t>
            </a:r>
            <a:endParaRPr lang="en-GB" sz="4000" dirty="0"/>
          </a:p>
        </p:txBody>
      </p:sp>
      <p:sp>
        <p:nvSpPr>
          <p:cNvPr id="3" name="Content Placeholder 2">
            <a:extLst>
              <a:ext uri="{FF2B5EF4-FFF2-40B4-BE49-F238E27FC236}">
                <a16:creationId xmlns:a16="http://schemas.microsoft.com/office/drawing/2014/main" id="{0438355B-5F50-4D55-9F56-5B833384E31C}"/>
              </a:ext>
            </a:extLst>
          </p:cNvPr>
          <p:cNvSpPr>
            <a:spLocks noGrp="1"/>
          </p:cNvSpPr>
          <p:nvPr>
            <p:ph idx="1"/>
          </p:nvPr>
        </p:nvSpPr>
        <p:spPr/>
        <p:txBody>
          <a:bodyPr>
            <a:normAutofit fontScale="70000" lnSpcReduction="20000"/>
          </a:bodyPr>
          <a:lstStyle/>
          <a:p>
            <a:pPr marL="0" indent="0">
              <a:buNone/>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Curriculum Framework for Childre</a:t>
            </a:r>
            <a:r>
              <a:rPr lang="en-GB" sz="1800" b="1" dirty="0">
                <a:latin typeface="Arial" panose="020B0604020202020204" pitchFamily="34" charset="0"/>
                <a:ea typeface="Times New Roman" panose="02020603050405020304" pitchFamily="18" charset="0"/>
                <a:cs typeface="Times New Roman" panose="02020603050405020304" pitchFamily="18" charset="0"/>
              </a:rPr>
              <a:t>n &amp; Young People with Vision Impairment</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Parent Guide </a:t>
            </a:r>
            <a:r>
              <a:rPr lang="en-GB" sz="1900" dirty="0">
                <a:hlinkClick r:id="rId2"/>
              </a:rPr>
              <a:t>Curriculum Framework for Children and Young People with Vision Impairment | RNIB | RNIB</a:t>
            </a:r>
            <a:endParaRPr lang="en-GB" sz="19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Habilitation </a:t>
            </a:r>
            <a:endParaRPr lang="en-GB" sz="1800" b="1"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GB"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rPr>
              <a:t>Guide Dogs mobility training for children | Guide Dogs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Access Technology </a:t>
            </a:r>
          </a:p>
          <a:p>
            <a:pPr marL="0" indent="0">
              <a:buNone/>
            </a:pPr>
            <a:r>
              <a:rPr lang="en-GB"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4"/>
              </a:rPr>
              <a:t>RNIB technology resource hub: facts, tips and guides - RNIB - See differently</a:t>
            </a:r>
            <a:endParaRPr lang="en-GB"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GB" sz="1900" dirty="0">
                <a:hlinkClick r:id="rId5"/>
              </a:rPr>
              <a:t>Useful assistive and productivity tools for students - Thomas Pocklington Trust (pocklington-trust.org.uk)</a:t>
            </a:r>
            <a:endParaRPr lang="en-GB" sz="1900" dirty="0"/>
          </a:p>
          <a:p>
            <a:pPr marL="0" indent="0">
              <a:buNone/>
            </a:pPr>
            <a:r>
              <a:rPr lang="en-GB" sz="1900" dirty="0">
                <a:hlinkClick r:id="rId6"/>
              </a:rPr>
              <a:t>Making college accessible - Thomas Pocklington Trust (pocklington-trust.org.uk)</a:t>
            </a:r>
            <a:endParaRPr lang="en-GB" sz="1900" dirty="0"/>
          </a:p>
          <a:p>
            <a:pPr marL="0" indent="0">
              <a:buNone/>
            </a:pPr>
            <a:r>
              <a:rPr lang="en-GB" sz="2000" dirty="0"/>
              <a:t>Accessible Technology for students’ webinar to find out what tech is out there:</a:t>
            </a:r>
          </a:p>
          <a:p>
            <a:pPr marL="0" indent="0">
              <a:buNone/>
            </a:pPr>
            <a:r>
              <a:rPr lang="en-GB" sz="2000" u="sng" dirty="0">
                <a:solidFill>
                  <a:schemeClr val="accent1">
                    <a:lumMod val="75000"/>
                  </a:schemeClr>
                </a:solidFill>
                <a:hlinkClick r:id="rId7">
                  <a:extLst>
                    <a:ext uri="{A12FA001-AC4F-418D-AE19-62706E023703}">
                      <ahyp:hlinkClr xmlns:ahyp="http://schemas.microsoft.com/office/drawing/2018/hyperlinkcolor" val="tx"/>
                    </a:ext>
                  </a:extLst>
                </a:hlinkClick>
              </a:rPr>
              <a:t>Accessibility for students webinar </a:t>
            </a:r>
            <a:r>
              <a:rPr lang="en-GB" sz="2000" dirty="0">
                <a:solidFill>
                  <a:srgbClr val="0563C1"/>
                </a:solidFill>
                <a:hlinkClick r:id="rId7">
                  <a:extLst>
                    <a:ext uri="{A12FA001-AC4F-418D-AE19-62706E023703}">
                      <ahyp:hlinkClr xmlns:ahyp="http://schemas.microsoft.com/office/drawing/2018/hyperlinkcolor" val="tx"/>
                    </a:ext>
                  </a:extLst>
                </a:hlinkClick>
              </a:rPr>
              <a:t>https://www.pocklington-trust.org.uk/technology/accessible-technology-for-students/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Exam Access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UCAF best practice </a:t>
            </a:r>
            <a:r>
              <a:rPr lang="en-GB"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8"/>
              </a:rPr>
              <a:t>Standards - UK Association for Accessible formats (ukaaf.org)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err="1">
                <a:effectLst/>
                <a:latin typeface="Arial" panose="020B0604020202020204" pitchFamily="34" charset="0"/>
                <a:ea typeface="Times New Roman" panose="02020603050405020304" pitchFamily="18" charset="0"/>
                <a:cs typeface="Times New Roman" panose="02020603050405020304" pitchFamily="18" charset="0"/>
              </a:rPr>
              <a:t>NatSIP</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exam access </a:t>
            </a:r>
            <a:r>
              <a:rPr lang="en-GB" sz="1800" u="sng" dirty="0" err="1">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9"/>
              </a:rPr>
              <a:t>NatSIP</a:t>
            </a:r>
            <a:r>
              <a:rPr lang="en-GB"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9"/>
              </a:rPr>
              <a:t> - Examination access for children and young people with sensory impairment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Exam boards’ exam access guidance e.g., JCQ </a:t>
            </a:r>
            <a:r>
              <a:rPr lang="en-GB"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10"/>
              </a:rPr>
              <a:t>Access Arrangements, Reasonable Adjustments and Special Consideration - JCQ Joint Council for Qualifications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42871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8F298-D9FF-4DCE-84BC-4B3BB55EEC39}"/>
              </a:ext>
            </a:extLst>
          </p:cNvPr>
          <p:cNvSpPr>
            <a:spLocks noGrp="1"/>
          </p:cNvSpPr>
          <p:nvPr>
            <p:ph type="title"/>
          </p:nvPr>
        </p:nvSpPr>
        <p:spPr/>
        <p:txBody>
          <a:bodyPr/>
          <a:lstStyle/>
          <a:p>
            <a:r>
              <a:rPr lang="en-GB" sz="4400" b="1" dirty="0">
                <a:effectLst/>
                <a:latin typeface="Arial" panose="020B0604020202020204" pitchFamily="34" charset="0"/>
                <a:cs typeface="Times New Roman" panose="02020603050405020304" pitchFamily="18" charset="0"/>
              </a:rPr>
              <a:t>Resources and useful links </a:t>
            </a:r>
            <a:endParaRPr lang="en-GB" dirty="0"/>
          </a:p>
        </p:txBody>
      </p:sp>
      <p:sp>
        <p:nvSpPr>
          <p:cNvPr id="3" name="Content Placeholder 2">
            <a:extLst>
              <a:ext uri="{FF2B5EF4-FFF2-40B4-BE49-F238E27FC236}">
                <a16:creationId xmlns:a16="http://schemas.microsoft.com/office/drawing/2014/main" id="{16A67E89-EF02-4799-B04F-F2B39A6F776E}"/>
              </a:ext>
            </a:extLst>
          </p:cNvPr>
          <p:cNvSpPr>
            <a:spLocks noGrp="1"/>
          </p:cNvSpPr>
          <p:nvPr>
            <p:ph idx="1"/>
          </p:nvPr>
        </p:nvSpPr>
        <p:spPr/>
        <p:txBody>
          <a:bodyPr/>
          <a:lstStyle/>
          <a:p>
            <a:pPr marL="0" indent="0">
              <a:buNone/>
            </a:pPr>
            <a:r>
              <a:rPr lang="en-GB" dirty="0"/>
              <a:t>Further Education Support </a:t>
            </a:r>
          </a:p>
          <a:p>
            <a:pPr marL="0" indent="0">
              <a:buNone/>
            </a:pPr>
            <a:r>
              <a:rPr lang="en-GB" dirty="0">
                <a:hlinkClick r:id="rId2"/>
              </a:rPr>
              <a:t>Five Steps into mainstream college - Thomas Pocklington Trust (pocklington-trust.org.uk)</a:t>
            </a:r>
            <a:endParaRPr lang="en-GB" dirty="0"/>
          </a:p>
          <a:p>
            <a:pPr marL="0" indent="0">
              <a:buNone/>
            </a:pPr>
            <a:r>
              <a:rPr lang="en-GB" dirty="0">
                <a:hlinkClick r:id="rId3"/>
              </a:rPr>
              <a:t>Transition guidance - Thomas Pocklington Trust (pocklington-trust.org.uk)</a:t>
            </a:r>
            <a:endParaRPr lang="en-GB" dirty="0"/>
          </a:p>
          <a:p>
            <a:pPr marL="0" indent="0">
              <a:buNone/>
            </a:pPr>
            <a:r>
              <a:rPr lang="en-GB" dirty="0">
                <a:hlinkClick r:id="rId4"/>
              </a:rPr>
              <a:t>Technology and accessibility in further education - Thomas Pocklington Trust (pocklington-trust.org.uk)</a:t>
            </a:r>
            <a:endParaRPr lang="en-GB" dirty="0"/>
          </a:p>
        </p:txBody>
      </p:sp>
    </p:spTree>
    <p:extLst>
      <p:ext uri="{BB962C8B-B14F-4D97-AF65-F5344CB8AC3E}">
        <p14:creationId xmlns:p14="http://schemas.microsoft.com/office/powerpoint/2010/main" val="2788640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4EF98-A3BF-C584-3F38-DD0B71CD5775}"/>
              </a:ext>
            </a:extLst>
          </p:cNvPr>
          <p:cNvSpPr>
            <a:spLocks noGrp="1"/>
          </p:cNvSpPr>
          <p:nvPr>
            <p:ph type="title"/>
          </p:nvPr>
        </p:nvSpPr>
        <p:spPr/>
        <p:txBody>
          <a:bodyPr/>
          <a:lstStyle/>
          <a:p>
            <a:r>
              <a:rPr lang="en-GB" dirty="0"/>
              <a:t>Transitions Resources</a:t>
            </a:r>
          </a:p>
        </p:txBody>
      </p:sp>
      <p:sp>
        <p:nvSpPr>
          <p:cNvPr id="3" name="Content Placeholder 2">
            <a:extLst>
              <a:ext uri="{FF2B5EF4-FFF2-40B4-BE49-F238E27FC236}">
                <a16:creationId xmlns:a16="http://schemas.microsoft.com/office/drawing/2014/main" id="{37A8EC55-36F5-0B78-2F8B-4643041EE83E}"/>
              </a:ext>
            </a:extLst>
          </p:cNvPr>
          <p:cNvSpPr>
            <a:spLocks noGrp="1"/>
          </p:cNvSpPr>
          <p:nvPr>
            <p:ph idx="1"/>
          </p:nvPr>
        </p:nvSpPr>
        <p:spPr/>
        <p:txBody>
          <a:bodyPr/>
          <a:lstStyle/>
          <a:p>
            <a:pPr marL="0" indent="0">
              <a:buNone/>
            </a:pPr>
            <a:r>
              <a:rPr lang="en-GB" sz="1400" dirty="0"/>
              <a:t>RNIB “Bridging the Gap” guides &amp; “Moving On” workshop guides</a:t>
            </a:r>
          </a:p>
          <a:p>
            <a:pPr marL="0" indent="0">
              <a:buNone/>
            </a:pPr>
            <a:r>
              <a:rPr lang="en-GB" sz="1200" dirty="0">
                <a:hlinkClick r:id="rId2"/>
              </a:rPr>
              <a:t>Transition guide: Bridging the gap | RNIB</a:t>
            </a:r>
            <a:endParaRPr lang="en-GB" sz="1200" dirty="0"/>
          </a:p>
          <a:p>
            <a:pPr marL="0" indent="0">
              <a:buNone/>
            </a:pPr>
            <a:r>
              <a:rPr lang="en-GB" sz="1400" dirty="0"/>
              <a:t>Visual Impairment for Children &amp; Young People (VINVYP) Scotland “Moving On” activities for young people and those supporting you at transition</a:t>
            </a:r>
          </a:p>
          <a:p>
            <a:pPr marL="0" indent="0">
              <a:buNone/>
            </a:pPr>
            <a:r>
              <a:rPr lang="en-GB" sz="1400" dirty="0">
                <a:hlinkClick r:id="rId3"/>
              </a:rPr>
              <a:t>Moving on for Young People who have a Visual Impairment – Visual Impairment Network for Children &amp; Young People (scot.nhs.uk)</a:t>
            </a:r>
            <a:endParaRPr lang="en-GB" sz="1400" dirty="0"/>
          </a:p>
        </p:txBody>
      </p:sp>
    </p:spTree>
    <p:extLst>
      <p:ext uri="{BB962C8B-B14F-4D97-AF65-F5344CB8AC3E}">
        <p14:creationId xmlns:p14="http://schemas.microsoft.com/office/powerpoint/2010/main" val="3062303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F1DCB-268A-4D05-8CD7-5CC34E146D7F}"/>
              </a:ext>
            </a:extLst>
          </p:cNvPr>
          <p:cNvSpPr>
            <a:spLocks noGrp="1"/>
          </p:cNvSpPr>
          <p:nvPr>
            <p:ph type="title"/>
          </p:nvPr>
        </p:nvSpPr>
        <p:spPr/>
        <p:txBody>
          <a:bodyPr/>
          <a:lstStyle/>
          <a:p>
            <a:r>
              <a:rPr lang="en-GB" dirty="0"/>
              <a:t>Transitioning on </a:t>
            </a:r>
          </a:p>
        </p:txBody>
      </p:sp>
      <p:sp>
        <p:nvSpPr>
          <p:cNvPr id="3" name="Text Placeholder 2">
            <a:extLst>
              <a:ext uri="{FF2B5EF4-FFF2-40B4-BE49-F238E27FC236}">
                <a16:creationId xmlns:a16="http://schemas.microsoft.com/office/drawing/2014/main" id="{BC0AD47F-37DB-4D67-BD82-BFCEB097D062}"/>
              </a:ext>
            </a:extLst>
          </p:cNvPr>
          <p:cNvSpPr>
            <a:spLocks noGrp="1"/>
          </p:cNvSpPr>
          <p:nvPr>
            <p:ph type="body" idx="1"/>
          </p:nvPr>
        </p:nvSpPr>
        <p:spPr/>
        <p:txBody>
          <a:bodyPr/>
          <a:lstStyle/>
          <a:p>
            <a:r>
              <a:rPr lang="en-GB" dirty="0"/>
              <a:t>University and Employment </a:t>
            </a:r>
          </a:p>
        </p:txBody>
      </p:sp>
    </p:spTree>
    <p:extLst>
      <p:ext uri="{BB962C8B-B14F-4D97-AF65-F5344CB8AC3E}">
        <p14:creationId xmlns:p14="http://schemas.microsoft.com/office/powerpoint/2010/main" val="2767988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3E040-881D-49A0-8911-F31D383F63CC}"/>
              </a:ext>
            </a:extLst>
          </p:cNvPr>
          <p:cNvSpPr>
            <a:spLocks noGrp="1"/>
          </p:cNvSpPr>
          <p:nvPr>
            <p:ph type="title"/>
          </p:nvPr>
        </p:nvSpPr>
        <p:spPr>
          <a:xfrm>
            <a:off x="838200" y="365125"/>
            <a:ext cx="10515600" cy="1325563"/>
          </a:xfrm>
        </p:spPr>
        <p:txBody>
          <a:bodyPr anchor="ctr">
            <a:normAutofit/>
          </a:bodyPr>
          <a:lstStyle/>
          <a:p>
            <a:r>
              <a:rPr lang="en-GB" dirty="0"/>
              <a:t>Steps into university </a:t>
            </a:r>
          </a:p>
        </p:txBody>
      </p:sp>
      <p:pic>
        <p:nvPicPr>
          <p:cNvPr id="8" name="Picture 7" descr="Cartoon bee with sign">
            <a:extLst>
              <a:ext uri="{FF2B5EF4-FFF2-40B4-BE49-F238E27FC236}">
                <a16:creationId xmlns:a16="http://schemas.microsoft.com/office/drawing/2014/main" id="{D55363AA-A03A-F697-760F-A053B7E6F8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006378"/>
            <a:ext cx="5181600" cy="3989831"/>
          </a:xfrm>
          <a:prstGeom prst="rect">
            <a:avLst/>
          </a:prstGeom>
          <a:noFill/>
        </p:spPr>
      </p:pic>
      <p:sp>
        <p:nvSpPr>
          <p:cNvPr id="3" name="Content Placeholder 2">
            <a:extLst>
              <a:ext uri="{FF2B5EF4-FFF2-40B4-BE49-F238E27FC236}">
                <a16:creationId xmlns:a16="http://schemas.microsoft.com/office/drawing/2014/main" id="{5C04B83C-DFEB-4B2A-AD82-2594E0DEE20D}"/>
              </a:ext>
            </a:extLst>
          </p:cNvPr>
          <p:cNvSpPr>
            <a:spLocks noGrp="1"/>
          </p:cNvSpPr>
          <p:nvPr>
            <p:ph sz="half" idx="2"/>
          </p:nvPr>
        </p:nvSpPr>
        <p:spPr>
          <a:xfrm>
            <a:off x="6172200" y="1825625"/>
            <a:ext cx="5181600" cy="4351338"/>
          </a:xfrm>
        </p:spPr>
        <p:txBody>
          <a:bodyPr>
            <a:normAutofit lnSpcReduction="10000"/>
          </a:bodyPr>
          <a:lstStyle/>
          <a:p>
            <a:r>
              <a:rPr lang="en-GB" sz="2400" b="1" dirty="0"/>
              <a:t>UCAS</a:t>
            </a:r>
          </a:p>
          <a:p>
            <a:r>
              <a:rPr lang="en-GB" sz="2400" b="1" dirty="0"/>
              <a:t>Applying for university </a:t>
            </a:r>
          </a:p>
          <a:p>
            <a:r>
              <a:rPr lang="en-GB" sz="2400" b="1" dirty="0"/>
              <a:t>Financing your studies</a:t>
            </a:r>
          </a:p>
          <a:p>
            <a:r>
              <a:rPr lang="en-GB" sz="2400" b="1" dirty="0"/>
              <a:t>Choosing the right accommodation </a:t>
            </a:r>
          </a:p>
          <a:p>
            <a:r>
              <a:rPr lang="en-GB" sz="2400" b="1" dirty="0"/>
              <a:t>Getting support in place </a:t>
            </a:r>
          </a:p>
          <a:p>
            <a:r>
              <a:rPr lang="en-GB" sz="2400" b="1" dirty="0"/>
              <a:t>Taking a gap year/deferring </a:t>
            </a:r>
          </a:p>
          <a:p>
            <a:pPr marL="0" indent="0">
              <a:buNone/>
            </a:pPr>
            <a:endParaRPr lang="en-GB" sz="2400" dirty="0"/>
          </a:p>
          <a:p>
            <a:pPr marL="0" indent="0">
              <a:buNone/>
            </a:pPr>
            <a:r>
              <a:rPr lang="en-GB" sz="2400" dirty="0">
                <a:hlinkClick r:id="rId3"/>
              </a:rPr>
              <a:t>Six Steps into Higher Education - Thomas Pocklington Trust (pocklington-trust.org.uk)</a:t>
            </a:r>
            <a:endParaRPr lang="en-GB" sz="2400" dirty="0"/>
          </a:p>
        </p:txBody>
      </p:sp>
    </p:spTree>
    <p:extLst>
      <p:ext uri="{BB962C8B-B14F-4D97-AF65-F5344CB8AC3E}">
        <p14:creationId xmlns:p14="http://schemas.microsoft.com/office/powerpoint/2010/main" val="594283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3B43F-FD6F-45BE-A3A8-A234AB895A57}"/>
              </a:ext>
            </a:extLst>
          </p:cNvPr>
          <p:cNvSpPr>
            <a:spLocks noGrp="1"/>
          </p:cNvSpPr>
          <p:nvPr>
            <p:ph type="title"/>
          </p:nvPr>
        </p:nvSpPr>
        <p:spPr>
          <a:xfrm>
            <a:off x="838200" y="365125"/>
            <a:ext cx="10515600" cy="1325563"/>
          </a:xfrm>
        </p:spPr>
        <p:txBody>
          <a:bodyPr anchor="ctr">
            <a:normAutofit/>
          </a:bodyPr>
          <a:lstStyle/>
          <a:p>
            <a:r>
              <a:rPr lang="en-GB" dirty="0"/>
              <a:t>Get the right support in place </a:t>
            </a:r>
          </a:p>
        </p:txBody>
      </p:sp>
      <p:sp>
        <p:nvSpPr>
          <p:cNvPr id="3" name="Content Placeholder 2">
            <a:extLst>
              <a:ext uri="{FF2B5EF4-FFF2-40B4-BE49-F238E27FC236}">
                <a16:creationId xmlns:a16="http://schemas.microsoft.com/office/drawing/2014/main" id="{FE0CD328-4257-4F82-9E94-FCB5F97D98B3}"/>
              </a:ext>
            </a:extLst>
          </p:cNvPr>
          <p:cNvSpPr>
            <a:spLocks noGrp="1"/>
          </p:cNvSpPr>
          <p:nvPr>
            <p:ph sz="half" idx="1"/>
          </p:nvPr>
        </p:nvSpPr>
        <p:spPr>
          <a:xfrm>
            <a:off x="838200" y="1825625"/>
            <a:ext cx="5181600" cy="4351338"/>
          </a:xfrm>
        </p:spPr>
        <p:txBody>
          <a:bodyPr>
            <a:normAutofit/>
          </a:bodyPr>
          <a:lstStyle/>
          <a:p>
            <a:r>
              <a:rPr lang="en-GB" dirty="0"/>
              <a:t>Disability team </a:t>
            </a:r>
          </a:p>
          <a:p>
            <a:r>
              <a:rPr lang="en-GB" dirty="0"/>
              <a:t>Individual assessment </a:t>
            </a:r>
          </a:p>
          <a:p>
            <a:r>
              <a:rPr lang="en-GB" dirty="0"/>
              <a:t>Discuss exam arrangements </a:t>
            </a:r>
          </a:p>
          <a:p>
            <a:r>
              <a:rPr lang="en-GB" dirty="0"/>
              <a:t>Library support </a:t>
            </a:r>
          </a:p>
          <a:p>
            <a:r>
              <a:rPr lang="en-GB" dirty="0"/>
              <a:t>What systems they use and how accessible they are </a:t>
            </a:r>
          </a:p>
          <a:p>
            <a:r>
              <a:rPr lang="en-GB" dirty="0"/>
              <a:t>We have a list of helpful questions to ask </a:t>
            </a:r>
          </a:p>
        </p:txBody>
      </p:sp>
      <p:pic>
        <p:nvPicPr>
          <p:cNvPr id="6" name="Content Placeholder 5" descr="Happy Bee">
            <a:extLst>
              <a:ext uri="{FF2B5EF4-FFF2-40B4-BE49-F238E27FC236}">
                <a16:creationId xmlns:a16="http://schemas.microsoft.com/office/drawing/2014/main" id="{AACB67B3-A61D-2927-F4EB-E9EC8FD7C45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1" y="1825625"/>
            <a:ext cx="4351338" cy="4351338"/>
          </a:xfrm>
          <a:noFill/>
        </p:spPr>
      </p:pic>
    </p:spTree>
    <p:extLst>
      <p:ext uri="{BB962C8B-B14F-4D97-AF65-F5344CB8AC3E}">
        <p14:creationId xmlns:p14="http://schemas.microsoft.com/office/powerpoint/2010/main" val="1267943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C0018-FEDC-4E73-ABC7-168492385589}"/>
              </a:ext>
            </a:extLst>
          </p:cNvPr>
          <p:cNvSpPr>
            <a:spLocks noGrp="1"/>
          </p:cNvSpPr>
          <p:nvPr>
            <p:ph type="title"/>
          </p:nvPr>
        </p:nvSpPr>
        <p:spPr/>
        <p:txBody>
          <a:bodyPr/>
          <a:lstStyle/>
          <a:p>
            <a:r>
              <a:rPr lang="en-GB" dirty="0"/>
              <a:t>DSA </a:t>
            </a:r>
          </a:p>
        </p:txBody>
      </p:sp>
      <p:sp>
        <p:nvSpPr>
          <p:cNvPr id="3" name="Content Placeholder 2">
            <a:extLst>
              <a:ext uri="{FF2B5EF4-FFF2-40B4-BE49-F238E27FC236}">
                <a16:creationId xmlns:a16="http://schemas.microsoft.com/office/drawing/2014/main" id="{DF0C2C68-3CAF-446C-AFA4-25A6E9378D0F}"/>
              </a:ext>
            </a:extLst>
          </p:cNvPr>
          <p:cNvSpPr>
            <a:spLocks noGrp="1"/>
          </p:cNvSpPr>
          <p:nvPr>
            <p:ph sz="half" idx="1"/>
          </p:nvPr>
        </p:nvSpPr>
        <p:spPr/>
        <p:txBody>
          <a:bodyPr>
            <a:normAutofit fontScale="92500" lnSpcReduction="20000"/>
          </a:bodyPr>
          <a:lstStyle/>
          <a:p>
            <a:pPr marL="0" indent="0" algn="l">
              <a:buNone/>
            </a:pPr>
            <a:r>
              <a:rPr lang="en-GB" b="1" i="0" dirty="0">
                <a:solidFill>
                  <a:schemeClr val="accent1"/>
                </a:solidFill>
                <a:effectLst/>
              </a:rPr>
              <a:t>What it covers:</a:t>
            </a:r>
          </a:p>
          <a:p>
            <a:pPr algn="l">
              <a:buFont typeface="Arial" panose="020B0604020202020204" pitchFamily="34" charset="0"/>
              <a:buChar char="•"/>
            </a:pPr>
            <a:r>
              <a:rPr lang="en-GB" b="0" i="0" dirty="0">
                <a:solidFill>
                  <a:schemeClr val="accent1"/>
                </a:solidFill>
                <a:effectLst/>
              </a:rPr>
              <a:t>Specialist equipment e.g. a braille embosser, </a:t>
            </a:r>
            <a:r>
              <a:rPr lang="en-GB" b="0" i="0" dirty="0" err="1">
                <a:solidFill>
                  <a:schemeClr val="accent1"/>
                </a:solidFill>
                <a:effectLst/>
              </a:rPr>
              <a:t>dictaphone</a:t>
            </a:r>
            <a:r>
              <a:rPr lang="en-GB" b="0" i="0" dirty="0">
                <a:solidFill>
                  <a:schemeClr val="accent1"/>
                </a:solidFill>
                <a:effectLst/>
              </a:rPr>
              <a:t> or access technology</a:t>
            </a:r>
          </a:p>
          <a:p>
            <a:pPr algn="l">
              <a:buFont typeface="Arial" panose="020B0604020202020204" pitchFamily="34" charset="0"/>
              <a:buChar char="•"/>
            </a:pPr>
            <a:r>
              <a:rPr lang="en-GB" b="0" i="0" dirty="0">
                <a:solidFill>
                  <a:schemeClr val="accent1"/>
                </a:solidFill>
                <a:effectLst/>
              </a:rPr>
              <a:t>Non-Medical Help (NMH) e.g. supporting mobility and orientation around campus</a:t>
            </a:r>
          </a:p>
          <a:p>
            <a:pPr algn="l">
              <a:buFont typeface="Arial" panose="020B0604020202020204" pitchFamily="34" charset="0"/>
              <a:buChar char="•"/>
            </a:pPr>
            <a:r>
              <a:rPr lang="en-GB" b="0" i="0" dirty="0">
                <a:solidFill>
                  <a:schemeClr val="accent1"/>
                </a:solidFill>
                <a:effectLst/>
              </a:rPr>
              <a:t>Extra travel costs e.g. taxi fares to and from university</a:t>
            </a:r>
          </a:p>
          <a:p>
            <a:pPr algn="l">
              <a:buFont typeface="Arial" panose="020B0604020202020204" pitchFamily="34" charset="0"/>
              <a:buChar char="•"/>
            </a:pPr>
            <a:r>
              <a:rPr lang="en-GB" b="0" i="0" dirty="0">
                <a:solidFill>
                  <a:schemeClr val="accent1"/>
                </a:solidFill>
                <a:effectLst/>
              </a:rPr>
              <a:t>Other disability-related costs of studying</a:t>
            </a:r>
          </a:p>
          <a:p>
            <a:pPr marL="0" indent="0">
              <a:buNone/>
            </a:pPr>
            <a:endParaRPr lang="en-GB" dirty="0"/>
          </a:p>
        </p:txBody>
      </p:sp>
      <p:sp>
        <p:nvSpPr>
          <p:cNvPr id="4" name="Content Placeholder 3">
            <a:extLst>
              <a:ext uri="{FF2B5EF4-FFF2-40B4-BE49-F238E27FC236}">
                <a16:creationId xmlns:a16="http://schemas.microsoft.com/office/drawing/2014/main" id="{89F34B12-5610-4E00-BA36-702604A797BC}"/>
              </a:ext>
            </a:extLst>
          </p:cNvPr>
          <p:cNvSpPr>
            <a:spLocks noGrp="1"/>
          </p:cNvSpPr>
          <p:nvPr>
            <p:ph sz="half" idx="2"/>
          </p:nvPr>
        </p:nvSpPr>
        <p:spPr/>
        <p:txBody>
          <a:bodyPr>
            <a:normAutofit fontScale="92500" lnSpcReduction="20000"/>
          </a:bodyPr>
          <a:lstStyle/>
          <a:p>
            <a:pPr marL="0" indent="0">
              <a:buNone/>
            </a:pPr>
            <a:r>
              <a:rPr lang="en-GB" b="1" dirty="0">
                <a:solidFill>
                  <a:schemeClr val="accent1"/>
                </a:solidFill>
              </a:rPr>
              <a:t>What it doesn’t cover</a:t>
            </a:r>
          </a:p>
          <a:p>
            <a:pPr algn="l">
              <a:buFont typeface="Arial" panose="020B0604020202020204" pitchFamily="34" charset="0"/>
              <a:buChar char="•"/>
            </a:pPr>
            <a:r>
              <a:rPr lang="en-GB" b="0" i="0" dirty="0">
                <a:solidFill>
                  <a:schemeClr val="accent1"/>
                </a:solidFill>
                <a:effectLst/>
              </a:rPr>
              <a:t>Daily support towards personal assistance</a:t>
            </a:r>
          </a:p>
          <a:p>
            <a:pPr algn="l">
              <a:buFont typeface="Arial" panose="020B0604020202020204" pitchFamily="34" charset="0"/>
              <a:buChar char="•"/>
            </a:pPr>
            <a:r>
              <a:rPr lang="en-GB" b="0" i="0" dirty="0">
                <a:solidFill>
                  <a:schemeClr val="accent1"/>
                </a:solidFill>
                <a:effectLst/>
              </a:rPr>
              <a:t>Covering the cost of adapted accommodation needs in university housing or housing provided by an agent to the university. However, universities are required to make reasonable adjustments so that disabled students are not at a disadvantage compared with others.</a:t>
            </a:r>
          </a:p>
          <a:p>
            <a:pPr marL="0" indent="0">
              <a:buNone/>
            </a:pPr>
            <a:endParaRPr lang="en-GB" b="1" dirty="0"/>
          </a:p>
        </p:txBody>
      </p:sp>
    </p:spTree>
    <p:extLst>
      <p:ext uri="{BB962C8B-B14F-4D97-AF65-F5344CB8AC3E}">
        <p14:creationId xmlns:p14="http://schemas.microsoft.com/office/powerpoint/2010/main" val="368968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46EAE-C33A-4701-9349-FF7EEA8FE20A}"/>
              </a:ext>
            </a:extLst>
          </p:cNvPr>
          <p:cNvSpPr>
            <a:spLocks noGrp="1"/>
          </p:cNvSpPr>
          <p:nvPr>
            <p:ph type="title"/>
          </p:nvPr>
        </p:nvSpPr>
        <p:spPr>
          <a:xfrm>
            <a:off x="838200" y="365125"/>
            <a:ext cx="10515600" cy="1325563"/>
          </a:xfrm>
        </p:spPr>
        <p:txBody>
          <a:bodyPr anchor="ctr">
            <a:normAutofit/>
          </a:bodyPr>
          <a:lstStyle/>
          <a:p>
            <a:r>
              <a:rPr lang="en-GB" dirty="0"/>
              <a:t>DSA Assessment </a:t>
            </a:r>
          </a:p>
        </p:txBody>
      </p:sp>
      <p:pic>
        <p:nvPicPr>
          <p:cNvPr id="6" name="Content Placeholder 5" descr="Confused Bee">
            <a:extLst>
              <a:ext uri="{FF2B5EF4-FFF2-40B4-BE49-F238E27FC236}">
                <a16:creationId xmlns:a16="http://schemas.microsoft.com/office/drawing/2014/main" id="{BC1B3196-7015-25D8-C145-0883ED63D17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a:noFill/>
        </p:spPr>
      </p:pic>
      <p:sp>
        <p:nvSpPr>
          <p:cNvPr id="3" name="Content Placeholder 2">
            <a:extLst>
              <a:ext uri="{FF2B5EF4-FFF2-40B4-BE49-F238E27FC236}">
                <a16:creationId xmlns:a16="http://schemas.microsoft.com/office/drawing/2014/main" id="{E89F8063-AC94-4C69-A95F-D2554CADCC38}"/>
              </a:ext>
            </a:extLst>
          </p:cNvPr>
          <p:cNvSpPr>
            <a:spLocks noGrp="1"/>
          </p:cNvSpPr>
          <p:nvPr>
            <p:ph sz="half" idx="2"/>
          </p:nvPr>
        </p:nvSpPr>
        <p:spPr>
          <a:xfrm>
            <a:off x="6172200" y="1825625"/>
            <a:ext cx="5181600" cy="4351338"/>
          </a:xfrm>
        </p:spPr>
        <p:txBody>
          <a:bodyPr>
            <a:normAutofit/>
          </a:bodyPr>
          <a:lstStyle/>
          <a:p>
            <a:r>
              <a:rPr lang="en-GB" sz="2600"/>
              <a:t>This is to discuss the students support needs</a:t>
            </a:r>
          </a:p>
          <a:p>
            <a:r>
              <a:rPr lang="en-GB" sz="2600"/>
              <a:t>The student can bring evidence to the meetings</a:t>
            </a:r>
          </a:p>
          <a:p>
            <a:r>
              <a:rPr lang="en-GB" sz="2600"/>
              <a:t>The assessor should explore your needs </a:t>
            </a:r>
          </a:p>
          <a:p>
            <a:r>
              <a:rPr lang="en-GB" sz="2600"/>
              <a:t>A full report, which you can see</a:t>
            </a:r>
          </a:p>
          <a:p>
            <a:r>
              <a:rPr lang="en-GB" sz="2600"/>
              <a:t>Once approved you will receive a DSA2 letter </a:t>
            </a:r>
          </a:p>
        </p:txBody>
      </p:sp>
    </p:spTree>
    <p:extLst>
      <p:ext uri="{BB962C8B-B14F-4D97-AF65-F5344CB8AC3E}">
        <p14:creationId xmlns:p14="http://schemas.microsoft.com/office/powerpoint/2010/main" val="867686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7AB20-0FC7-4154-A62D-BF33A04C12E6}"/>
              </a:ext>
            </a:extLst>
          </p:cNvPr>
          <p:cNvSpPr>
            <a:spLocks noGrp="1"/>
          </p:cNvSpPr>
          <p:nvPr>
            <p:ph type="title"/>
          </p:nvPr>
        </p:nvSpPr>
        <p:spPr>
          <a:xfrm>
            <a:off x="838200" y="365125"/>
            <a:ext cx="10515600" cy="1325563"/>
          </a:xfrm>
        </p:spPr>
        <p:txBody>
          <a:bodyPr anchor="ctr">
            <a:normAutofit/>
          </a:bodyPr>
          <a:lstStyle/>
          <a:p>
            <a:r>
              <a:rPr lang="en-GB" dirty="0"/>
              <a:t>Resources </a:t>
            </a:r>
          </a:p>
        </p:txBody>
      </p:sp>
      <p:sp>
        <p:nvSpPr>
          <p:cNvPr id="3" name="Content Placeholder 2">
            <a:extLst>
              <a:ext uri="{FF2B5EF4-FFF2-40B4-BE49-F238E27FC236}">
                <a16:creationId xmlns:a16="http://schemas.microsoft.com/office/drawing/2014/main" id="{D47972AA-D1F8-41FA-8C53-843C9EE6E22A}"/>
              </a:ext>
            </a:extLst>
          </p:cNvPr>
          <p:cNvSpPr>
            <a:spLocks noGrp="1"/>
          </p:cNvSpPr>
          <p:nvPr>
            <p:ph sz="half" idx="1"/>
          </p:nvPr>
        </p:nvSpPr>
        <p:spPr>
          <a:xfrm>
            <a:off x="838200" y="1825625"/>
            <a:ext cx="5181600" cy="4351338"/>
          </a:xfrm>
        </p:spPr>
        <p:txBody>
          <a:bodyPr>
            <a:normAutofit/>
          </a:bodyPr>
          <a:lstStyle/>
          <a:p>
            <a:pPr marL="0" indent="0">
              <a:buNone/>
            </a:pPr>
            <a:r>
              <a:rPr lang="en-GB" sz="2600">
                <a:hlinkClick r:id="rId2"/>
              </a:rPr>
              <a:t>University - Thomas Pocklington Trust (pocklington-trust.org.uk)</a:t>
            </a:r>
            <a:endParaRPr lang="en-GB" sz="2600"/>
          </a:p>
          <a:p>
            <a:pPr marL="0" indent="0">
              <a:buNone/>
            </a:pPr>
            <a:endParaRPr lang="en-GB" sz="2600"/>
          </a:p>
          <a:p>
            <a:pPr marL="0" indent="0">
              <a:buNone/>
            </a:pPr>
            <a:r>
              <a:rPr lang="en-GB" sz="2600"/>
              <a:t>Find everything including </a:t>
            </a:r>
          </a:p>
          <a:p>
            <a:pPr marL="0" indent="0">
              <a:buNone/>
            </a:pPr>
            <a:r>
              <a:rPr lang="en-GB" sz="2600"/>
              <a:t>- how to fund your studies</a:t>
            </a:r>
          </a:p>
          <a:p>
            <a:pPr marL="0" indent="0">
              <a:buNone/>
            </a:pPr>
            <a:r>
              <a:rPr lang="en-GB" sz="2600"/>
              <a:t>- Choosing the right accommodation </a:t>
            </a:r>
          </a:p>
          <a:p>
            <a:pPr marL="0" indent="0">
              <a:buNone/>
            </a:pPr>
            <a:r>
              <a:rPr lang="en-GB" sz="2600"/>
              <a:t>- tips on budgeting</a:t>
            </a:r>
          </a:p>
          <a:p>
            <a:pPr marL="0" indent="0">
              <a:buNone/>
            </a:pPr>
            <a:r>
              <a:rPr lang="en-GB" sz="2600"/>
              <a:t>- stories of other students </a:t>
            </a:r>
          </a:p>
        </p:txBody>
      </p:sp>
      <p:pic>
        <p:nvPicPr>
          <p:cNvPr id="6" name="Picture 5" descr="Cartoon bee with megaphone">
            <a:extLst>
              <a:ext uri="{FF2B5EF4-FFF2-40B4-BE49-F238E27FC236}">
                <a16:creationId xmlns:a16="http://schemas.microsoft.com/office/drawing/2014/main" id="{97A384C9-6119-7222-DFBE-4D0BAEF9C1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8420" y="1825625"/>
            <a:ext cx="4509159" cy="4351338"/>
          </a:xfrm>
          <a:prstGeom prst="rect">
            <a:avLst/>
          </a:prstGeom>
          <a:noFill/>
        </p:spPr>
      </p:pic>
    </p:spTree>
    <p:extLst>
      <p:ext uri="{BB962C8B-B14F-4D97-AF65-F5344CB8AC3E}">
        <p14:creationId xmlns:p14="http://schemas.microsoft.com/office/powerpoint/2010/main" val="48637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38255-97F8-428D-A796-62FE01449EBF}"/>
              </a:ext>
            </a:extLst>
          </p:cNvPr>
          <p:cNvSpPr>
            <a:spLocks noGrp="1"/>
          </p:cNvSpPr>
          <p:nvPr>
            <p:ph type="title"/>
          </p:nvPr>
        </p:nvSpPr>
        <p:spPr/>
        <p:txBody>
          <a:bodyPr/>
          <a:lstStyle/>
          <a:p>
            <a:r>
              <a:rPr lang="en-GB" dirty="0"/>
              <a:t>Workshop aims </a:t>
            </a:r>
          </a:p>
        </p:txBody>
      </p:sp>
      <p:sp>
        <p:nvSpPr>
          <p:cNvPr id="3" name="Content Placeholder 2">
            <a:extLst>
              <a:ext uri="{FF2B5EF4-FFF2-40B4-BE49-F238E27FC236}">
                <a16:creationId xmlns:a16="http://schemas.microsoft.com/office/drawing/2014/main" id="{31F89C9D-D9C1-49DE-B1F3-7A255A960DDD}"/>
              </a:ext>
            </a:extLst>
          </p:cNvPr>
          <p:cNvSpPr>
            <a:spLocks noGrp="1"/>
          </p:cNvSpPr>
          <p:nvPr>
            <p:ph idx="1"/>
          </p:nvPr>
        </p:nvSpPr>
        <p:spPr/>
        <p:txBody>
          <a:bodyPr>
            <a:normAutofit/>
          </a:bodyPr>
          <a:lstStyle/>
          <a:p>
            <a:pPr marL="0" indent="0">
              <a:buNone/>
            </a:pPr>
            <a:r>
              <a:rPr lang="en-GB" b="1" kern="1600" dirty="0">
                <a:solidFill>
                  <a:srgbClr val="171717"/>
                </a:solidFill>
                <a:effectLst/>
                <a:latin typeface="Tahoma" panose="020B0604030504040204" pitchFamily="34" charset="0"/>
                <a:cs typeface="Times New Roman" panose="02020603050405020304" pitchFamily="18" charset="0"/>
              </a:rPr>
              <a:t>This workshop considers some of the </a:t>
            </a:r>
            <a:r>
              <a:rPr lang="en-GB" b="1" kern="1600" dirty="0">
                <a:solidFill>
                  <a:srgbClr val="171717"/>
                </a:solidFill>
                <a:latin typeface="Tahoma" panose="020B0604030504040204" pitchFamily="34" charset="0"/>
                <a:cs typeface="Times New Roman" panose="02020603050405020304" pitchFamily="18" charset="0"/>
              </a:rPr>
              <a:t>challenges</a:t>
            </a:r>
            <a:r>
              <a:rPr lang="en-GB" b="1" kern="1600" dirty="0">
                <a:solidFill>
                  <a:srgbClr val="171717"/>
                </a:solidFill>
                <a:effectLst/>
                <a:latin typeface="Tahoma" panose="020B0604030504040204" pitchFamily="34" charset="0"/>
                <a:cs typeface="Times New Roman" panose="02020603050405020304" pitchFamily="18" charset="0"/>
              </a:rPr>
              <a:t> facing students with vision impairment, the skills </a:t>
            </a:r>
            <a:r>
              <a:rPr lang="en-GB" b="1" kern="1600" dirty="0">
                <a:solidFill>
                  <a:srgbClr val="171717"/>
                </a:solidFill>
                <a:latin typeface="Tahoma" panose="020B0604030504040204" pitchFamily="34" charset="0"/>
                <a:cs typeface="Times New Roman" panose="02020603050405020304" pitchFamily="18" charset="0"/>
              </a:rPr>
              <a:t>you</a:t>
            </a:r>
            <a:r>
              <a:rPr lang="en-GB" b="1" kern="1600" dirty="0">
                <a:solidFill>
                  <a:srgbClr val="171717"/>
                </a:solidFill>
                <a:effectLst/>
                <a:latin typeface="Tahoma" panose="020B0604030504040204" pitchFamily="34" charset="0"/>
                <a:cs typeface="Times New Roman" panose="02020603050405020304" pitchFamily="18" charset="0"/>
              </a:rPr>
              <a:t> might need for </a:t>
            </a:r>
            <a:r>
              <a:rPr lang="en-GB" b="1" kern="1600" dirty="0">
                <a:solidFill>
                  <a:srgbClr val="171717"/>
                </a:solidFill>
                <a:latin typeface="Tahoma" panose="020B0604030504040204" pitchFamily="34" charset="0"/>
                <a:cs typeface="Times New Roman" panose="02020603050405020304" pitchFamily="18" charset="0"/>
              </a:rPr>
              <a:t>your</a:t>
            </a:r>
            <a:r>
              <a:rPr lang="en-GB" b="1" kern="1600" dirty="0">
                <a:solidFill>
                  <a:srgbClr val="171717"/>
                </a:solidFill>
                <a:effectLst/>
                <a:latin typeface="Tahoma" panose="020B0604030504040204" pitchFamily="34" charset="0"/>
                <a:cs typeface="Times New Roman" panose="02020603050405020304" pitchFamily="18" charset="0"/>
              </a:rPr>
              <a:t> lives after college and the support available for positive transitions</a:t>
            </a:r>
            <a:endParaRPr lang="en-GB" b="1" kern="1600" dirty="0">
              <a:effectLst/>
              <a:latin typeface="Arial" panose="020B0604020202020204" pitchFamily="34" charset="0"/>
              <a:cs typeface="Times New Roman" panose="02020603050405020304" pitchFamily="18" charset="0"/>
            </a:endParaRPr>
          </a:p>
          <a:p>
            <a:r>
              <a:rPr lang="en-GB" dirty="0"/>
              <a:t>Overview and introduction</a:t>
            </a:r>
          </a:p>
          <a:p>
            <a:r>
              <a:rPr lang="en-GB" dirty="0"/>
              <a:t>Curriculum Framework for CYP with VI</a:t>
            </a:r>
          </a:p>
          <a:p>
            <a:r>
              <a:rPr lang="en-GB" dirty="0"/>
              <a:t>Getting the most out of Further Education</a:t>
            </a:r>
          </a:p>
          <a:p>
            <a:r>
              <a:rPr lang="en-GB" dirty="0"/>
              <a:t>Transitioning and what next </a:t>
            </a:r>
          </a:p>
          <a:p>
            <a:r>
              <a:rPr lang="en-GB" dirty="0"/>
              <a:t>Case studies </a:t>
            </a:r>
          </a:p>
          <a:p>
            <a:endParaRPr lang="en-GB" dirty="0"/>
          </a:p>
        </p:txBody>
      </p:sp>
    </p:spTree>
    <p:extLst>
      <p:ext uri="{BB962C8B-B14F-4D97-AF65-F5344CB8AC3E}">
        <p14:creationId xmlns:p14="http://schemas.microsoft.com/office/powerpoint/2010/main" val="129441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A3B03-CA75-EBF1-325E-3A121C24DF1B}"/>
              </a:ext>
            </a:extLst>
          </p:cNvPr>
          <p:cNvSpPr>
            <a:spLocks noGrp="1"/>
          </p:cNvSpPr>
          <p:nvPr>
            <p:ph type="title"/>
          </p:nvPr>
        </p:nvSpPr>
        <p:spPr/>
        <p:txBody>
          <a:bodyPr/>
          <a:lstStyle/>
          <a:p>
            <a:r>
              <a:rPr lang="en-GB" dirty="0"/>
              <a:t>Student stories </a:t>
            </a:r>
          </a:p>
        </p:txBody>
      </p:sp>
      <p:sp>
        <p:nvSpPr>
          <p:cNvPr id="3" name="Content Placeholder 2">
            <a:extLst>
              <a:ext uri="{FF2B5EF4-FFF2-40B4-BE49-F238E27FC236}">
                <a16:creationId xmlns:a16="http://schemas.microsoft.com/office/drawing/2014/main" id="{28ED9F0A-FCDA-B3AB-28C7-AA02FC990BAF}"/>
              </a:ext>
            </a:extLst>
          </p:cNvPr>
          <p:cNvSpPr>
            <a:spLocks noGrp="1"/>
          </p:cNvSpPr>
          <p:nvPr>
            <p:ph sz="half" idx="1"/>
          </p:nvPr>
        </p:nvSpPr>
        <p:spPr/>
        <p:txBody>
          <a:bodyPr/>
          <a:lstStyle/>
          <a:p>
            <a:pPr marL="0" indent="0">
              <a:buNone/>
            </a:pPr>
            <a:r>
              <a:rPr lang="en-GB" dirty="0"/>
              <a:t>Rowan: a first in Costume Construction </a:t>
            </a:r>
          </a:p>
          <a:p>
            <a:endParaRPr lang="en-GB" dirty="0"/>
          </a:p>
          <a:p>
            <a:pPr marL="0" indent="0">
              <a:buNone/>
            </a:pPr>
            <a:r>
              <a:rPr lang="en-GB" dirty="0">
                <a:hlinkClick r:id="rId2"/>
              </a:rPr>
              <a:t>‘If you are passionate about learning a craft and want to do a degree in it, go for it!’ - Thomas Pocklington Trust (pocklington-trust.org.uk)</a:t>
            </a:r>
            <a:endParaRPr lang="en-GB" dirty="0"/>
          </a:p>
        </p:txBody>
      </p:sp>
      <p:sp>
        <p:nvSpPr>
          <p:cNvPr id="4" name="Content Placeholder 3">
            <a:extLst>
              <a:ext uri="{FF2B5EF4-FFF2-40B4-BE49-F238E27FC236}">
                <a16:creationId xmlns:a16="http://schemas.microsoft.com/office/drawing/2014/main" id="{E7763B2A-6FD6-F02B-1D74-6E20892E69D2}"/>
              </a:ext>
            </a:extLst>
          </p:cNvPr>
          <p:cNvSpPr>
            <a:spLocks noGrp="1"/>
          </p:cNvSpPr>
          <p:nvPr>
            <p:ph sz="half" idx="2"/>
          </p:nvPr>
        </p:nvSpPr>
        <p:spPr/>
        <p:txBody>
          <a:bodyPr/>
          <a:lstStyle/>
          <a:p>
            <a:pPr marL="0" indent="0">
              <a:buNone/>
            </a:pPr>
            <a:r>
              <a:rPr lang="en-GB" dirty="0"/>
              <a:t>James: Archelogy </a:t>
            </a:r>
          </a:p>
          <a:p>
            <a:pPr marL="0" indent="0">
              <a:buNone/>
            </a:pPr>
            <a:endParaRPr lang="en-GB" dirty="0"/>
          </a:p>
          <a:p>
            <a:pPr marL="0" indent="0">
              <a:buNone/>
            </a:pPr>
            <a:endParaRPr lang="en-GB" dirty="0"/>
          </a:p>
          <a:p>
            <a:pPr marL="0" indent="0">
              <a:buNone/>
            </a:pPr>
            <a:r>
              <a:rPr lang="en-GB" dirty="0">
                <a:hlinkClick r:id="rId3"/>
              </a:rPr>
              <a:t>Bradford University going above and beyond - Thomas Pocklington Trust (pocklington-trust.org.uk)</a:t>
            </a:r>
            <a:endParaRPr lang="en-GB" dirty="0"/>
          </a:p>
        </p:txBody>
      </p:sp>
    </p:spTree>
    <p:extLst>
      <p:ext uri="{BB962C8B-B14F-4D97-AF65-F5344CB8AC3E}">
        <p14:creationId xmlns:p14="http://schemas.microsoft.com/office/powerpoint/2010/main" val="2507521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B1E11-1030-2234-BE78-8DA83EBA3923}"/>
              </a:ext>
            </a:extLst>
          </p:cNvPr>
          <p:cNvSpPr>
            <a:spLocks noGrp="1"/>
          </p:cNvSpPr>
          <p:nvPr>
            <p:ph type="title"/>
          </p:nvPr>
        </p:nvSpPr>
        <p:spPr/>
        <p:txBody>
          <a:bodyPr/>
          <a:lstStyle/>
          <a:p>
            <a:r>
              <a:rPr lang="en-GB" dirty="0"/>
              <a:t>Student Voices and Young Voices </a:t>
            </a:r>
          </a:p>
        </p:txBody>
      </p:sp>
      <p:sp>
        <p:nvSpPr>
          <p:cNvPr id="3" name="Content Placeholder 2">
            <a:extLst>
              <a:ext uri="{FF2B5EF4-FFF2-40B4-BE49-F238E27FC236}">
                <a16:creationId xmlns:a16="http://schemas.microsoft.com/office/drawing/2014/main" id="{4E8AD1E2-212B-EF44-1A5B-3A6C7DAED9F2}"/>
              </a:ext>
            </a:extLst>
          </p:cNvPr>
          <p:cNvSpPr>
            <a:spLocks noGrp="1"/>
          </p:cNvSpPr>
          <p:nvPr>
            <p:ph sz="half" idx="1"/>
          </p:nvPr>
        </p:nvSpPr>
        <p:spPr/>
        <p:txBody>
          <a:bodyPr/>
          <a:lstStyle/>
          <a:p>
            <a:pPr marL="0" indent="0">
              <a:buNone/>
            </a:pPr>
            <a:r>
              <a:rPr lang="en-GB" dirty="0"/>
              <a:t>Young Voices aged 13-18</a:t>
            </a:r>
          </a:p>
          <a:p>
            <a:pPr marL="0" indent="0">
              <a:buNone/>
            </a:pPr>
            <a:r>
              <a:rPr lang="en-GB" dirty="0"/>
              <a:t>Student Voices aged 16+ </a:t>
            </a:r>
          </a:p>
          <a:p>
            <a:pPr marL="0" indent="0">
              <a:buNone/>
            </a:pPr>
            <a:endParaRPr lang="en-GB" dirty="0"/>
          </a:p>
          <a:p>
            <a:pPr marL="0" indent="0">
              <a:buNone/>
            </a:pPr>
            <a:r>
              <a:rPr lang="en-GB" dirty="0"/>
              <a:t>- help to shape the work of our education team</a:t>
            </a:r>
          </a:p>
          <a:p>
            <a:pPr marL="0" indent="0">
              <a:buNone/>
            </a:pPr>
            <a:r>
              <a:rPr lang="en-GB" dirty="0"/>
              <a:t>- work on campaigns and projects that are important to them </a:t>
            </a:r>
          </a:p>
        </p:txBody>
      </p:sp>
      <p:pic>
        <p:nvPicPr>
          <p:cNvPr id="6" name="Content Placeholder 5" descr="Fist Bump Bee">
            <a:extLst>
              <a:ext uri="{FF2B5EF4-FFF2-40B4-BE49-F238E27FC236}">
                <a16:creationId xmlns:a16="http://schemas.microsoft.com/office/drawing/2014/main" id="{0911B596-A916-FD2A-06A9-79A31C036D5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1" y="1825625"/>
            <a:ext cx="4351338" cy="4351338"/>
          </a:xfrm>
        </p:spPr>
      </p:pic>
    </p:spTree>
    <p:extLst>
      <p:ext uri="{BB962C8B-B14F-4D97-AF65-F5344CB8AC3E}">
        <p14:creationId xmlns:p14="http://schemas.microsoft.com/office/powerpoint/2010/main" val="801072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736FD-1AB6-4049-AC2D-F9F8CCD672A2}"/>
              </a:ext>
            </a:extLst>
          </p:cNvPr>
          <p:cNvSpPr>
            <a:spLocks noGrp="1"/>
          </p:cNvSpPr>
          <p:nvPr>
            <p:ph type="title"/>
          </p:nvPr>
        </p:nvSpPr>
        <p:spPr>
          <a:xfrm>
            <a:off x="838200" y="365125"/>
            <a:ext cx="10515600" cy="1325563"/>
          </a:xfrm>
        </p:spPr>
        <p:txBody>
          <a:bodyPr anchor="ctr">
            <a:normAutofit/>
          </a:bodyPr>
          <a:lstStyle/>
          <a:p>
            <a:r>
              <a:rPr lang="en-GB" dirty="0"/>
              <a:t>Contact details – TPT Education team  </a:t>
            </a:r>
          </a:p>
        </p:txBody>
      </p:sp>
      <p:pic>
        <p:nvPicPr>
          <p:cNvPr id="6" name="Picture 5" descr="Graduation cartoon bee">
            <a:extLst>
              <a:ext uri="{FF2B5EF4-FFF2-40B4-BE49-F238E27FC236}">
                <a16:creationId xmlns:a16="http://schemas.microsoft.com/office/drawing/2014/main" id="{D48E39BE-24D0-3DED-45B8-C9111078E3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1607" y="1825625"/>
            <a:ext cx="3774785" cy="4351338"/>
          </a:xfrm>
          <a:prstGeom prst="rect">
            <a:avLst/>
          </a:prstGeom>
          <a:noFill/>
        </p:spPr>
      </p:pic>
      <p:sp>
        <p:nvSpPr>
          <p:cNvPr id="3" name="Content Placeholder 2">
            <a:extLst>
              <a:ext uri="{FF2B5EF4-FFF2-40B4-BE49-F238E27FC236}">
                <a16:creationId xmlns:a16="http://schemas.microsoft.com/office/drawing/2014/main" id="{36F0C442-8512-406B-8EAF-838B5E48CB8C}"/>
              </a:ext>
            </a:extLst>
          </p:cNvPr>
          <p:cNvSpPr>
            <a:spLocks noGrp="1"/>
          </p:cNvSpPr>
          <p:nvPr>
            <p:ph sz="half" idx="2"/>
          </p:nvPr>
        </p:nvSpPr>
        <p:spPr>
          <a:xfrm>
            <a:off x="6172200" y="1825625"/>
            <a:ext cx="5181600" cy="4351338"/>
          </a:xfrm>
        </p:spPr>
        <p:txBody>
          <a:bodyPr>
            <a:normAutofit/>
          </a:bodyPr>
          <a:lstStyle/>
          <a:p>
            <a:pPr marL="0" indent="0">
              <a:buNone/>
            </a:pPr>
            <a:r>
              <a:rPr lang="en-GB" sz="2200" dirty="0"/>
              <a:t>TPT Student Support Service:</a:t>
            </a:r>
          </a:p>
          <a:p>
            <a:pPr marL="0" indent="0">
              <a:buNone/>
            </a:pPr>
            <a:r>
              <a:rPr lang="en-GB" sz="2200" dirty="0"/>
              <a:t>For anyone bps aged 11+ who is in or entering mainstream secondary, further or higher education.</a:t>
            </a:r>
          </a:p>
          <a:p>
            <a:pPr marL="0" indent="0">
              <a:buNone/>
            </a:pPr>
            <a:r>
              <a:rPr lang="en-GB" sz="2200" dirty="0">
                <a:hlinkClick r:id="rId3"/>
              </a:rPr>
              <a:t>Studentsupport@pocklington-trust.org.uk</a:t>
            </a:r>
            <a:endParaRPr lang="en-GB" sz="2200" dirty="0"/>
          </a:p>
          <a:p>
            <a:pPr marL="0" indent="0">
              <a:buNone/>
            </a:pPr>
            <a:r>
              <a:rPr lang="en-GB" sz="2200" b="0" i="0" dirty="0">
                <a:effectLst/>
              </a:rPr>
              <a:t>support line on 0203 757 8040</a:t>
            </a:r>
            <a:endParaRPr lang="en-GB" sz="2200" dirty="0"/>
          </a:p>
          <a:p>
            <a:pPr marL="0" indent="0">
              <a:buNone/>
            </a:pPr>
            <a:r>
              <a:rPr lang="en-GB" sz="2200" dirty="0">
                <a:hlinkClick r:id="rId4"/>
              </a:rPr>
              <a:t>Student support - Thomas Pocklington Trust (pocklington-trust.org.uk)</a:t>
            </a:r>
            <a:endParaRPr lang="en-GB" sz="2200" dirty="0"/>
          </a:p>
          <a:p>
            <a:pPr marL="0" indent="0">
              <a:buNone/>
            </a:pPr>
            <a:r>
              <a:rPr lang="en-GB" sz="2200" u="sng" dirty="0">
                <a:hlinkClick r:id="rId5"/>
              </a:rPr>
              <a:t>J</a:t>
            </a:r>
            <a:r>
              <a:rPr lang="en-GB" sz="2200" u="sng" dirty="0">
                <a:effectLst/>
                <a:hlinkClick r:id="rId5"/>
              </a:rPr>
              <a:t>oin our Student Support Community Facebook group</a:t>
            </a:r>
            <a:endParaRPr lang="en-GB" sz="2200" u="sng" dirty="0">
              <a:effectLst/>
            </a:endParaRPr>
          </a:p>
          <a:p>
            <a:pPr marL="0" indent="0">
              <a:buNone/>
            </a:pPr>
            <a:endParaRPr lang="en-GB" sz="2200" dirty="0"/>
          </a:p>
        </p:txBody>
      </p:sp>
    </p:spTree>
    <p:extLst>
      <p:ext uri="{BB962C8B-B14F-4D97-AF65-F5344CB8AC3E}">
        <p14:creationId xmlns:p14="http://schemas.microsoft.com/office/powerpoint/2010/main" val="709285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69AF1-4867-4194-8AAE-AB6EB1A720E1}"/>
              </a:ext>
            </a:extLst>
          </p:cNvPr>
          <p:cNvSpPr>
            <a:spLocks noGrp="1"/>
          </p:cNvSpPr>
          <p:nvPr>
            <p:ph type="title"/>
          </p:nvPr>
        </p:nvSpPr>
        <p:spPr/>
        <p:txBody>
          <a:bodyPr/>
          <a:lstStyle/>
          <a:p>
            <a:r>
              <a:rPr lang="en-GB" dirty="0"/>
              <a:t>RNIB Contact Details</a:t>
            </a:r>
          </a:p>
        </p:txBody>
      </p:sp>
      <p:sp>
        <p:nvSpPr>
          <p:cNvPr id="3" name="Content Placeholder 2">
            <a:extLst>
              <a:ext uri="{FF2B5EF4-FFF2-40B4-BE49-F238E27FC236}">
                <a16:creationId xmlns:a16="http://schemas.microsoft.com/office/drawing/2014/main" id="{6F5906D4-BD1A-4753-86BD-6D83C6B01FB3}"/>
              </a:ext>
            </a:extLst>
          </p:cNvPr>
          <p:cNvSpPr>
            <a:spLocks noGrp="1"/>
          </p:cNvSpPr>
          <p:nvPr>
            <p:ph sz="half" idx="1"/>
          </p:nvPr>
        </p:nvSpPr>
        <p:spPr/>
        <p:txBody>
          <a:bodyPr/>
          <a:lstStyle/>
          <a:p>
            <a:r>
              <a:rPr lang="en-GB" dirty="0"/>
              <a:t>RNIB Helpline </a:t>
            </a:r>
          </a:p>
          <a:p>
            <a:pPr marL="0" indent="0">
              <a:buNone/>
            </a:pPr>
            <a:r>
              <a:rPr lang="en-GB" dirty="0"/>
              <a:t>  0303 123 9999 </a:t>
            </a:r>
          </a:p>
          <a:p>
            <a:pPr marL="0" indent="0">
              <a:buNone/>
            </a:pPr>
            <a:r>
              <a:rPr lang="en-GB" dirty="0"/>
              <a:t>  </a:t>
            </a:r>
            <a:r>
              <a:rPr lang="en-GB" dirty="0">
                <a:hlinkClick r:id="rId2"/>
              </a:rPr>
              <a:t>helpline@rnib.org.uk</a:t>
            </a:r>
            <a:r>
              <a:rPr lang="en-GB" dirty="0"/>
              <a:t> </a:t>
            </a:r>
          </a:p>
          <a:p>
            <a:r>
              <a:rPr lang="en-GB" dirty="0"/>
              <a:t>Children, Young People, Families &amp; Education Service</a:t>
            </a:r>
          </a:p>
          <a:p>
            <a:pPr marL="0" indent="0">
              <a:buNone/>
            </a:pPr>
            <a:r>
              <a:rPr lang="en-GB" dirty="0"/>
              <a:t>  </a:t>
            </a:r>
            <a:r>
              <a:rPr lang="en-GB" dirty="0">
                <a:hlinkClick r:id="rId3"/>
              </a:rPr>
              <a:t>cypf@rnib.org.uk</a:t>
            </a:r>
            <a:r>
              <a:rPr lang="en-GB" dirty="0"/>
              <a:t> </a:t>
            </a:r>
          </a:p>
          <a:p>
            <a:pPr marL="0" indent="0">
              <a:buNone/>
            </a:pPr>
            <a:r>
              <a:rPr lang="en-GB" dirty="0"/>
              <a:t>  Website </a:t>
            </a:r>
          </a:p>
          <a:p>
            <a:r>
              <a:rPr lang="en-GB" dirty="0">
                <a:hlinkClick r:id="rId4"/>
              </a:rPr>
              <a:t>www.rnib.org.uk</a:t>
            </a:r>
            <a:r>
              <a:rPr lang="en-GB" dirty="0"/>
              <a:t>  </a:t>
            </a:r>
          </a:p>
        </p:txBody>
      </p:sp>
      <p:pic>
        <p:nvPicPr>
          <p:cNvPr id="12" name="Content Placeholder 11" descr="&#10;RNIB Logo&#10;&#10;On two lines reads: &quot;RNIB See differently&quot;  with a pnk line between RNIB and the following line" title="RNIB Logo">
            <a:extLst>
              <a:ext uri="{FF2B5EF4-FFF2-40B4-BE49-F238E27FC236}">
                <a16:creationId xmlns:a16="http://schemas.microsoft.com/office/drawing/2014/main" id="{84423507-BA0A-47D0-A9C4-32F07BF20BD4}"/>
              </a:ext>
            </a:extLst>
          </p:cNvPr>
          <p:cNvPicPr>
            <a:picLocks noGrp="1"/>
          </p:cNvPicPr>
          <p:nvPr>
            <p:ph sz="half" idx="2"/>
          </p:nvPr>
        </p:nvPicPr>
        <p:blipFill>
          <a:blip r:embed="rId5">
            <a:extLst>
              <a:ext uri="{28A0092B-C50C-407E-A947-70E740481C1C}">
                <a14:useLocalDpi xmlns:a14="http://schemas.microsoft.com/office/drawing/2010/main" val="0"/>
              </a:ext>
            </a:extLst>
          </a:blip>
          <a:stretch>
            <a:fillRect/>
          </a:stretch>
        </p:blipFill>
        <p:spPr>
          <a:xfrm>
            <a:off x="7915656" y="3153950"/>
            <a:ext cx="1694688" cy="1694688"/>
          </a:xfrm>
          <a:prstGeom prst="rect">
            <a:avLst/>
          </a:prstGeom>
          <a:effectLst/>
          <a:extLst>
            <a:ext uri="{FAA26D3D-D897-4be2-8F04-BA451C77F1D7}">
              <ma14:placeholderFlag xmlns:lc="http://schemas.openxmlformats.org/drawingml/2006/lockedCanvas"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pic>
    </p:spTree>
    <p:extLst>
      <p:ext uri="{BB962C8B-B14F-4D97-AF65-F5344CB8AC3E}">
        <p14:creationId xmlns:p14="http://schemas.microsoft.com/office/powerpoint/2010/main" val="704859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27E32-978F-49AD-968B-3D01D3995BFB}"/>
              </a:ext>
            </a:extLst>
          </p:cNvPr>
          <p:cNvSpPr>
            <a:spLocks noGrp="1"/>
          </p:cNvSpPr>
          <p:nvPr>
            <p:ph type="title"/>
          </p:nvPr>
        </p:nvSpPr>
        <p:spPr/>
        <p:txBody>
          <a:bodyPr/>
          <a:lstStyle/>
          <a:p>
            <a:r>
              <a:rPr lang="en-GB" dirty="0"/>
              <a:t>Vision impairment and the impact on learning </a:t>
            </a:r>
          </a:p>
        </p:txBody>
      </p:sp>
      <p:sp>
        <p:nvSpPr>
          <p:cNvPr id="3" name="Content Placeholder 2">
            <a:extLst>
              <a:ext uri="{FF2B5EF4-FFF2-40B4-BE49-F238E27FC236}">
                <a16:creationId xmlns:a16="http://schemas.microsoft.com/office/drawing/2014/main" id="{DC7188E8-23F4-463A-A54E-A6DC06BA8EED}"/>
              </a:ext>
            </a:extLst>
          </p:cNvPr>
          <p:cNvSpPr>
            <a:spLocks noGrp="1"/>
          </p:cNvSpPr>
          <p:nvPr>
            <p:ph idx="1"/>
          </p:nvPr>
        </p:nvSpPr>
        <p:spPr/>
        <p:txBody>
          <a:bodyPr>
            <a:normAutofit fontScale="92500" lnSpcReduction="10000"/>
          </a:bodyPr>
          <a:lstStyle/>
          <a:p>
            <a:pPr marL="0" indent="0">
              <a:buNone/>
            </a:pPr>
            <a:r>
              <a:rPr lang="en-GB" dirty="0">
                <a:hlinkClick r:id="rId2"/>
              </a:rPr>
              <a:t>What do we see? 2 - How the world looks to vision impaired children and young people - Thomas Pocklington Trust (pocklington-trust.org.uk)</a:t>
            </a:r>
            <a:endParaRPr lang="en-GB" dirty="0"/>
          </a:p>
          <a:p>
            <a:pPr marL="0" indent="0">
              <a:buNone/>
            </a:pPr>
            <a:endParaRPr lang="en-GB" dirty="0"/>
          </a:p>
          <a:p>
            <a:pPr marL="0" indent="0" algn="l">
              <a:buNone/>
            </a:pPr>
            <a:r>
              <a:rPr lang="en-GB" b="0" i="0" dirty="0">
                <a:solidFill>
                  <a:srgbClr val="000000"/>
                </a:solidFill>
                <a:effectLst/>
                <a:latin typeface="Merriweather Sans" pitchFamily="2" charset="0"/>
              </a:rPr>
              <a:t> ‘</a:t>
            </a:r>
            <a:r>
              <a:rPr lang="en-GB" b="0" i="1" dirty="0">
                <a:solidFill>
                  <a:srgbClr val="000000"/>
                </a:solidFill>
                <a:effectLst/>
                <a:latin typeface="Merriweather Sans" pitchFamily="2" charset="0"/>
              </a:rPr>
              <a:t>What do we see 2 – How the world looks to vision impaired children and young people</a:t>
            </a:r>
            <a:r>
              <a:rPr lang="en-GB" b="0" i="0" dirty="0">
                <a:solidFill>
                  <a:srgbClr val="000000"/>
                </a:solidFill>
                <a:effectLst/>
                <a:latin typeface="Merriweather Sans" pitchFamily="2" charset="0"/>
              </a:rPr>
              <a:t>‘ simulates the five  most common conditions affecting vision impaired children and young people in the UK today.</a:t>
            </a:r>
          </a:p>
          <a:p>
            <a:pPr marL="0" indent="0" algn="l">
              <a:buNone/>
            </a:pPr>
            <a:r>
              <a:rPr lang="en-GB" b="0" i="0" dirty="0">
                <a:solidFill>
                  <a:srgbClr val="000000"/>
                </a:solidFill>
                <a:effectLst/>
                <a:latin typeface="Merriweather Sans" pitchFamily="2" charset="0"/>
              </a:rPr>
              <a:t>In this video we have simulated  the  conditions in an educational setting and used augmented reality to show how things typically look to those living with: Nystagmus, Retinitis Pigmentosa, Cataracts, Retinopathy of Prematurity and Optic Atrophy.</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50248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67A03-A4D9-3AC3-1899-7DD871CF06EB}"/>
              </a:ext>
            </a:extLst>
          </p:cNvPr>
          <p:cNvSpPr>
            <a:spLocks noGrp="1"/>
          </p:cNvSpPr>
          <p:nvPr>
            <p:ph type="title"/>
          </p:nvPr>
        </p:nvSpPr>
        <p:spPr/>
        <p:txBody>
          <a:bodyPr/>
          <a:lstStyle/>
          <a:p>
            <a:r>
              <a:rPr lang="en-GB" dirty="0"/>
              <a:t>What is the Curriculum Framework for CYP with VI?</a:t>
            </a:r>
          </a:p>
        </p:txBody>
      </p:sp>
      <p:sp>
        <p:nvSpPr>
          <p:cNvPr id="3" name="Content Placeholder 2">
            <a:extLst>
              <a:ext uri="{FF2B5EF4-FFF2-40B4-BE49-F238E27FC236}">
                <a16:creationId xmlns:a16="http://schemas.microsoft.com/office/drawing/2014/main" id="{6DC43FDE-E815-1C13-7A1D-B7A4B7580A6C}"/>
              </a:ext>
            </a:extLst>
          </p:cNvPr>
          <p:cNvSpPr>
            <a:spLocks noGrp="1"/>
          </p:cNvSpPr>
          <p:nvPr>
            <p:ph idx="1"/>
          </p:nvPr>
        </p:nvSpPr>
        <p:spPr/>
        <p:txBody>
          <a:bodyPr/>
          <a:lstStyle/>
          <a:p>
            <a:pPr marL="0" indent="0">
              <a:buNone/>
            </a:pPr>
            <a:r>
              <a:rPr lang="en-GB" dirty="0"/>
              <a:t>A shared and agreed set of skills that CYP with VI need to access the curriculum. A shared language for VI specialists, schools, young people and parents to describe these skills. Contains 11 areas including “Preparing for adulthood”</a:t>
            </a:r>
          </a:p>
          <a:p>
            <a:pPr marL="0" indent="0">
              <a:buNone/>
            </a:pPr>
            <a:r>
              <a:rPr lang="en-GB" dirty="0"/>
              <a:t>Aiding understanding of the long-term objectives of specialist professionals in helping CYPVI maximise their independence – both in education and the wider world – in preparation for adulthood. (p.9)</a:t>
            </a:r>
          </a:p>
          <a:p>
            <a:pPr marL="0" indent="0">
              <a:buNone/>
            </a:pPr>
            <a:r>
              <a:rPr lang="en-GB" dirty="0">
                <a:hlinkClick r:id="rId2"/>
              </a:rPr>
              <a:t>Curriculum Framework for Children and Young People with Vision Impairment | RNIB</a:t>
            </a:r>
            <a:endParaRPr lang="en-GB" dirty="0"/>
          </a:p>
        </p:txBody>
      </p:sp>
    </p:spTree>
    <p:extLst>
      <p:ext uri="{BB962C8B-B14F-4D97-AF65-F5344CB8AC3E}">
        <p14:creationId xmlns:p14="http://schemas.microsoft.com/office/powerpoint/2010/main" val="243157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6846C-9155-E4F2-8E98-4FC2764F2343}"/>
              </a:ext>
            </a:extLst>
          </p:cNvPr>
          <p:cNvSpPr>
            <a:spLocks noGrp="1"/>
          </p:cNvSpPr>
          <p:nvPr>
            <p:ph type="title"/>
          </p:nvPr>
        </p:nvSpPr>
        <p:spPr/>
        <p:txBody>
          <a:bodyPr/>
          <a:lstStyle/>
          <a:p>
            <a:r>
              <a:rPr lang="en-GB" dirty="0"/>
              <a:t>Curriculum Framework for CYP with VI</a:t>
            </a:r>
          </a:p>
        </p:txBody>
      </p:sp>
      <p:sp>
        <p:nvSpPr>
          <p:cNvPr id="15" name="Content Placeholder 11">
            <a:extLst>
              <a:ext uri="{FF2B5EF4-FFF2-40B4-BE49-F238E27FC236}">
                <a16:creationId xmlns:a16="http://schemas.microsoft.com/office/drawing/2014/main" id="{6C9A385A-6D9F-033E-3811-8170E72DC50B}"/>
              </a:ext>
            </a:extLst>
          </p:cNvPr>
          <p:cNvSpPr txBox="1">
            <a:spLocks/>
          </p:cNvSpPr>
          <p:nvPr/>
        </p:nvSpPr>
        <p:spPr>
          <a:xfrm>
            <a:off x="5804965" y="1940887"/>
            <a:ext cx="2881834" cy="389944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A gradual move towards increased independence is the objective underpinning the framework</a:t>
            </a:r>
          </a:p>
          <a:p>
            <a:pPr marL="0" indent="0">
              <a:buNone/>
            </a:pPr>
            <a:r>
              <a:rPr lang="en-GB" sz="1000" dirty="0" err="1">
                <a:solidFill>
                  <a:srgbClr val="222222"/>
                </a:solidFill>
                <a:latin typeface="Arial" panose="020B0604020202020204" pitchFamily="34" charset="0"/>
                <a:ea typeface="Times New Roman" panose="02020603050405020304" pitchFamily="18" charset="0"/>
              </a:rPr>
              <a:t>McLinden</a:t>
            </a:r>
            <a:r>
              <a:rPr lang="en-GB" sz="1000" dirty="0">
                <a:solidFill>
                  <a:srgbClr val="222222"/>
                </a:solidFill>
                <a:latin typeface="Arial" panose="020B0604020202020204" pitchFamily="34" charset="0"/>
                <a:ea typeface="Times New Roman" panose="02020603050405020304" pitchFamily="18" charset="0"/>
              </a:rPr>
              <a:t>, M., Douglas, G., Cobb, R., Hewett, R., &amp; Ravenscroft, J. (2016). ‘Access to </a:t>
            </a:r>
            <a:r>
              <a:rPr lang="en-GB" sz="1000" dirty="0" err="1">
                <a:solidFill>
                  <a:srgbClr val="222222"/>
                </a:solidFill>
                <a:latin typeface="Arial" panose="020B0604020202020204" pitchFamily="34" charset="0"/>
                <a:ea typeface="Times New Roman" panose="02020603050405020304" pitchFamily="18" charset="0"/>
              </a:rPr>
              <a:t>learning’and</a:t>
            </a:r>
            <a:r>
              <a:rPr lang="en-GB" sz="1000" dirty="0">
                <a:solidFill>
                  <a:srgbClr val="222222"/>
                </a:solidFill>
                <a:latin typeface="Arial" panose="020B0604020202020204" pitchFamily="34" charset="0"/>
                <a:ea typeface="Times New Roman" panose="02020603050405020304" pitchFamily="18" charset="0"/>
              </a:rPr>
              <a:t> ‘learning to access’: Analysing the distinctive role of specialist teachers of children and young people with vision impairments in facilitating curriculum access through an ecological systems theory. </a:t>
            </a:r>
            <a:r>
              <a:rPr lang="en-GB" sz="1000" i="1" dirty="0">
                <a:solidFill>
                  <a:srgbClr val="222222"/>
                </a:solidFill>
                <a:latin typeface="Arial" panose="020B0604020202020204" pitchFamily="34" charset="0"/>
                <a:ea typeface="Times New Roman" panose="02020603050405020304" pitchFamily="18" charset="0"/>
              </a:rPr>
              <a:t>British Journal of Visual Impairment</a:t>
            </a:r>
            <a:r>
              <a:rPr lang="en-GB" sz="1000" dirty="0">
                <a:solidFill>
                  <a:srgbClr val="222222"/>
                </a:solidFill>
                <a:latin typeface="Arial" panose="020B0604020202020204" pitchFamily="34" charset="0"/>
                <a:ea typeface="Times New Roman" panose="02020603050405020304" pitchFamily="18" charset="0"/>
              </a:rPr>
              <a:t>, </a:t>
            </a:r>
            <a:r>
              <a:rPr lang="en-GB" sz="1000" i="1" dirty="0">
                <a:solidFill>
                  <a:srgbClr val="222222"/>
                </a:solidFill>
                <a:latin typeface="Arial" panose="020B0604020202020204" pitchFamily="34" charset="0"/>
                <a:ea typeface="Times New Roman" panose="02020603050405020304" pitchFamily="18" charset="0"/>
              </a:rPr>
              <a:t>34</a:t>
            </a:r>
            <a:r>
              <a:rPr lang="en-GB" sz="1000" dirty="0">
                <a:solidFill>
                  <a:srgbClr val="222222"/>
                </a:solidFill>
                <a:latin typeface="Arial" panose="020B0604020202020204" pitchFamily="34" charset="0"/>
                <a:ea typeface="Times New Roman" panose="02020603050405020304" pitchFamily="18" charset="0"/>
              </a:rPr>
              <a:t>(2), 177-195.</a:t>
            </a:r>
            <a:endParaRPr lang="en-GB" sz="1000" dirty="0">
              <a:latin typeface="Arial" panose="020B0604020202020204" pitchFamily="34" charset="0"/>
              <a:ea typeface="Times New Roman" panose="02020603050405020304" pitchFamily="18" charset="0"/>
            </a:endParaRPr>
          </a:p>
          <a:p>
            <a:endParaRPr lang="en-GB" dirty="0"/>
          </a:p>
        </p:txBody>
      </p:sp>
      <p:sp>
        <p:nvSpPr>
          <p:cNvPr id="19" name="Isosceles Triangle 18">
            <a:extLst>
              <a:ext uri="{FF2B5EF4-FFF2-40B4-BE49-F238E27FC236}">
                <a16:creationId xmlns:a16="http://schemas.microsoft.com/office/drawing/2014/main" id="{C3588361-2579-4CFD-10FE-BDE5CB4F5D2D}"/>
              </a:ext>
            </a:extLst>
          </p:cNvPr>
          <p:cNvSpPr/>
          <p:nvPr/>
        </p:nvSpPr>
        <p:spPr bwMode="auto">
          <a:xfrm flipV="1">
            <a:off x="518203" y="2229240"/>
            <a:ext cx="4736136" cy="3071579"/>
          </a:xfrm>
          <a:prstGeom prst="triangle">
            <a:avLst>
              <a:gd name="adj" fmla="val 0"/>
            </a:avLst>
          </a:prstGeom>
          <a:solidFill>
            <a:schemeClr val="accent2">
              <a:lumMod val="40000"/>
              <a:lumOff val="6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dirty="0"/>
          </a:p>
        </p:txBody>
      </p:sp>
      <p:sp>
        <p:nvSpPr>
          <p:cNvPr id="20" name="TextBox 8">
            <a:extLst>
              <a:ext uri="{FF2B5EF4-FFF2-40B4-BE49-F238E27FC236}">
                <a16:creationId xmlns:a16="http://schemas.microsoft.com/office/drawing/2014/main" id="{3A51FEFF-DE6D-D0AF-9BA8-262351486B28}"/>
              </a:ext>
            </a:extLst>
          </p:cNvPr>
          <p:cNvSpPr txBox="1"/>
          <p:nvPr/>
        </p:nvSpPr>
        <p:spPr bwMode="auto">
          <a:xfrm>
            <a:off x="695399" y="2541661"/>
            <a:ext cx="1872209" cy="1384995"/>
          </a:xfrm>
          <a:prstGeom prst="rect">
            <a:avLst/>
          </a:prstGeom>
          <a:solidFill>
            <a:schemeClr val="accent2">
              <a:lumMod val="40000"/>
              <a:lumOff val="60000"/>
            </a:schemeClr>
          </a:solid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2800" dirty="0">
                <a:latin typeface="+mn-lt"/>
              </a:rPr>
              <a:t>Providing ‘Access to Learning’</a:t>
            </a:r>
          </a:p>
        </p:txBody>
      </p:sp>
      <p:sp>
        <p:nvSpPr>
          <p:cNvPr id="21" name="Isosceles Triangle 20">
            <a:extLst>
              <a:ext uri="{FF2B5EF4-FFF2-40B4-BE49-F238E27FC236}">
                <a16:creationId xmlns:a16="http://schemas.microsoft.com/office/drawing/2014/main" id="{3BD83838-BAE4-F084-52AC-FEDB79F694CA}"/>
              </a:ext>
            </a:extLst>
          </p:cNvPr>
          <p:cNvSpPr/>
          <p:nvPr/>
        </p:nvSpPr>
        <p:spPr bwMode="auto">
          <a:xfrm>
            <a:off x="539423" y="2229239"/>
            <a:ext cx="4693696" cy="3071579"/>
          </a:xfrm>
          <a:prstGeom prst="triangle">
            <a:avLst>
              <a:gd name="adj" fmla="val 100000"/>
            </a:avLst>
          </a:prstGeom>
          <a:solidFill>
            <a:schemeClr val="accent3">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GB" sz="2800" dirty="0">
                <a:solidFill>
                  <a:schemeClr val="accent2"/>
                </a:solidFill>
                <a:latin typeface="+mn-lt"/>
              </a:rPr>
              <a:t>Teaching ‘Learning to Access”</a:t>
            </a:r>
            <a:endParaRPr lang="en-GB" sz="2800" dirty="0">
              <a:solidFill>
                <a:schemeClr val="accent2"/>
              </a:solidFill>
            </a:endParaRPr>
          </a:p>
        </p:txBody>
      </p:sp>
    </p:spTree>
    <p:extLst>
      <p:ext uri="{BB962C8B-B14F-4D97-AF65-F5344CB8AC3E}">
        <p14:creationId xmlns:p14="http://schemas.microsoft.com/office/powerpoint/2010/main" val="2184395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B3167-4683-4A9C-B362-CCEA87FDEAD4}"/>
              </a:ext>
            </a:extLst>
          </p:cNvPr>
          <p:cNvSpPr>
            <a:spLocks noGrp="1"/>
          </p:cNvSpPr>
          <p:nvPr>
            <p:ph type="title"/>
          </p:nvPr>
        </p:nvSpPr>
        <p:spPr>
          <a:xfrm>
            <a:off x="839788" y="457200"/>
            <a:ext cx="3932237" cy="1600200"/>
          </a:xfrm>
        </p:spPr>
        <p:txBody>
          <a:bodyPr anchor="b">
            <a:normAutofit/>
          </a:bodyPr>
          <a:lstStyle/>
          <a:p>
            <a:r>
              <a:rPr lang="en-GB" dirty="0"/>
              <a:t>Overview of challenges </a:t>
            </a:r>
          </a:p>
        </p:txBody>
      </p:sp>
      <p:pic>
        <p:nvPicPr>
          <p:cNvPr id="5" name="Graphic 4" descr="Construction Barricade with solid fill">
            <a:extLst>
              <a:ext uri="{FF2B5EF4-FFF2-40B4-BE49-F238E27FC236}">
                <a16:creationId xmlns:a16="http://schemas.microsoft.com/office/drawing/2014/main" id="{45C4CA3E-9D55-47C6-A3E6-0B29326738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32475" y="987425"/>
            <a:ext cx="4873625" cy="4873625"/>
          </a:xfrm>
          <a:prstGeom prst="rect">
            <a:avLst/>
          </a:prstGeom>
        </p:spPr>
      </p:pic>
      <p:sp>
        <p:nvSpPr>
          <p:cNvPr id="3" name="Content Placeholder 2">
            <a:extLst>
              <a:ext uri="{FF2B5EF4-FFF2-40B4-BE49-F238E27FC236}">
                <a16:creationId xmlns:a16="http://schemas.microsoft.com/office/drawing/2014/main" id="{5415E578-13BC-49F4-9EF2-E44E911E7A41}"/>
              </a:ext>
            </a:extLst>
          </p:cNvPr>
          <p:cNvSpPr>
            <a:spLocks noGrp="1"/>
          </p:cNvSpPr>
          <p:nvPr>
            <p:ph type="body" sz="half" idx="2"/>
          </p:nvPr>
        </p:nvSpPr>
        <p:spPr>
          <a:xfrm>
            <a:off x="839788" y="2057400"/>
            <a:ext cx="3932237" cy="3811588"/>
          </a:xfrm>
        </p:spPr>
        <p:txBody>
          <a:bodyPr>
            <a:normAutofit/>
          </a:bodyPr>
          <a:lstStyle/>
          <a:p>
            <a:pPr marL="342900" lvl="0" indent="-342900">
              <a:buFont typeface="Symbol" panose="05050102010706020507" pitchFamily="18" charset="2"/>
              <a:buChar char=""/>
            </a:pPr>
            <a:r>
              <a:rPr lang="en-GB">
                <a:effectLst/>
              </a:rPr>
              <a:t>Navigating around the college or university, perhaps with cane or guide dog. </a:t>
            </a:r>
          </a:p>
          <a:p>
            <a:pPr marL="342900" lvl="0" indent="-342900">
              <a:buFont typeface="Symbol" panose="05050102010706020507" pitchFamily="18" charset="2"/>
              <a:buChar char=""/>
            </a:pPr>
            <a:r>
              <a:rPr lang="en-GB">
                <a:effectLst/>
              </a:rPr>
              <a:t>Living away from home</a:t>
            </a:r>
          </a:p>
          <a:p>
            <a:pPr marL="342900" lvl="0" indent="-342900">
              <a:buFont typeface="Symbol" panose="05050102010706020507" pitchFamily="18" charset="2"/>
              <a:buChar char=""/>
            </a:pPr>
            <a:r>
              <a:rPr lang="en-GB">
                <a:effectLst/>
              </a:rPr>
              <a:t>Using access technology </a:t>
            </a:r>
          </a:p>
          <a:p>
            <a:pPr marL="342900" lvl="0" indent="-342900">
              <a:buFont typeface="Symbol" panose="05050102010706020507" pitchFamily="18" charset="2"/>
              <a:buChar char=""/>
            </a:pPr>
            <a:r>
              <a:rPr lang="en-GB">
                <a:effectLst/>
              </a:rPr>
              <a:t>Accessing examinations </a:t>
            </a:r>
          </a:p>
          <a:p>
            <a:pPr marL="342900" lvl="0" indent="-342900">
              <a:buFont typeface="Symbol" panose="05050102010706020507" pitchFamily="18" charset="2"/>
              <a:buChar char=""/>
            </a:pPr>
            <a:r>
              <a:rPr lang="en-GB">
                <a:effectLst/>
              </a:rPr>
              <a:t>Work experience and building on the CV </a:t>
            </a:r>
          </a:p>
          <a:p>
            <a:endParaRPr lang="en-GB" dirty="0"/>
          </a:p>
        </p:txBody>
      </p:sp>
    </p:spTree>
    <p:extLst>
      <p:ext uri="{BB962C8B-B14F-4D97-AF65-F5344CB8AC3E}">
        <p14:creationId xmlns:p14="http://schemas.microsoft.com/office/powerpoint/2010/main" val="4040778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E20FA-6576-4F9E-BC78-F2D698D43E8C}"/>
              </a:ext>
            </a:extLst>
          </p:cNvPr>
          <p:cNvSpPr>
            <a:spLocks noGrp="1"/>
          </p:cNvSpPr>
          <p:nvPr>
            <p:ph type="title"/>
          </p:nvPr>
        </p:nvSpPr>
        <p:spPr>
          <a:xfrm>
            <a:off x="838200" y="365125"/>
            <a:ext cx="10515600" cy="1325563"/>
          </a:xfrm>
        </p:spPr>
        <p:txBody>
          <a:bodyPr anchor="ctr">
            <a:normAutofit/>
          </a:bodyPr>
          <a:lstStyle/>
          <a:p>
            <a:r>
              <a:rPr lang="en-GB" sz="3700" b="1">
                <a:effectLst/>
              </a:rPr>
              <a:t>Getting the most out of Further Education – important skills for young people </a:t>
            </a:r>
            <a:endParaRPr lang="en-GB" sz="3700"/>
          </a:p>
        </p:txBody>
      </p:sp>
      <p:sp>
        <p:nvSpPr>
          <p:cNvPr id="3" name="Content Placeholder 2">
            <a:extLst>
              <a:ext uri="{FF2B5EF4-FFF2-40B4-BE49-F238E27FC236}">
                <a16:creationId xmlns:a16="http://schemas.microsoft.com/office/drawing/2014/main" id="{2FEF4D46-24DB-4A55-B765-270E8C183962}"/>
              </a:ext>
            </a:extLst>
          </p:cNvPr>
          <p:cNvSpPr>
            <a:spLocks noGrp="1"/>
          </p:cNvSpPr>
          <p:nvPr>
            <p:ph sz="half" idx="1"/>
          </p:nvPr>
        </p:nvSpPr>
        <p:spPr>
          <a:xfrm>
            <a:off x="838200" y="1825625"/>
            <a:ext cx="5181600" cy="4351338"/>
          </a:xfrm>
        </p:spPr>
        <p:txBody>
          <a:bodyPr>
            <a:normAutofit/>
          </a:bodyPr>
          <a:lstStyle/>
          <a:p>
            <a:pPr marL="342900" lvl="0" indent="-342900">
              <a:buFont typeface="Symbol" panose="05050102010706020507" pitchFamily="18" charset="2"/>
              <a:buChar char=""/>
            </a:pPr>
            <a:r>
              <a:rPr lang="en-GB" dirty="0">
                <a:effectLst/>
              </a:rPr>
              <a:t>Mobility &amp; Independent living skills (Habilitation)</a:t>
            </a:r>
          </a:p>
          <a:p>
            <a:pPr marL="342900" lvl="0" indent="-342900">
              <a:buFont typeface="Symbol" panose="05050102010706020507" pitchFamily="18" charset="2"/>
              <a:buChar char=""/>
            </a:pPr>
            <a:r>
              <a:rPr lang="en-GB" dirty="0">
                <a:effectLst/>
              </a:rPr>
              <a:t>Understanding access technology </a:t>
            </a:r>
          </a:p>
          <a:p>
            <a:pPr marL="342900" lvl="0" indent="-342900">
              <a:buFont typeface="Symbol" panose="05050102010706020507" pitchFamily="18" charset="2"/>
              <a:buChar char=""/>
            </a:pPr>
            <a:r>
              <a:rPr lang="en-GB" dirty="0">
                <a:effectLst/>
              </a:rPr>
              <a:t>Accessing examinations</a:t>
            </a:r>
          </a:p>
          <a:p>
            <a:pPr marL="0" indent="0">
              <a:buNone/>
            </a:pPr>
            <a:endParaRPr lang="en-GB" dirty="0"/>
          </a:p>
          <a:p>
            <a:pPr marL="0" indent="0">
              <a:buNone/>
            </a:pPr>
            <a:endParaRPr lang="en-GB" dirty="0"/>
          </a:p>
        </p:txBody>
      </p:sp>
      <p:pic>
        <p:nvPicPr>
          <p:cNvPr id="5" name="Graphic 4" descr="Plug with solid fill">
            <a:extLst>
              <a:ext uri="{FF2B5EF4-FFF2-40B4-BE49-F238E27FC236}">
                <a16:creationId xmlns:a16="http://schemas.microsoft.com/office/drawing/2014/main" id="{6DE61CE3-EACD-464D-9C23-34C025BCC6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87331" y="1825625"/>
            <a:ext cx="4351338" cy="4351338"/>
          </a:xfrm>
          <a:prstGeom prst="rect">
            <a:avLst/>
          </a:prstGeom>
        </p:spPr>
      </p:pic>
    </p:spTree>
    <p:extLst>
      <p:ext uri="{BB962C8B-B14F-4D97-AF65-F5344CB8AC3E}">
        <p14:creationId xmlns:p14="http://schemas.microsoft.com/office/powerpoint/2010/main" val="4228468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B781D-7FB3-409B-B5E8-2AFCC9732289}"/>
              </a:ext>
            </a:extLst>
          </p:cNvPr>
          <p:cNvSpPr>
            <a:spLocks noGrp="1"/>
          </p:cNvSpPr>
          <p:nvPr>
            <p:ph type="title"/>
          </p:nvPr>
        </p:nvSpPr>
        <p:spPr/>
        <p:txBody>
          <a:bodyPr>
            <a:noAutofit/>
          </a:bodyPr>
          <a:lstStyle/>
          <a:p>
            <a:r>
              <a:rPr lang="en-GB" sz="3600" b="1" dirty="0">
                <a:effectLst/>
                <a:latin typeface="Arial" panose="020B0604020202020204" pitchFamily="34" charset="0"/>
                <a:cs typeface="Times New Roman" panose="02020603050405020304" pitchFamily="18" charset="0"/>
              </a:rPr>
              <a:t>Mobility &amp; Independent Living Skills (Habilitation)</a:t>
            </a:r>
            <a:endParaRPr lang="en-GB" sz="3600" dirty="0"/>
          </a:p>
        </p:txBody>
      </p:sp>
      <p:sp>
        <p:nvSpPr>
          <p:cNvPr id="3" name="Content Placeholder 2">
            <a:extLst>
              <a:ext uri="{FF2B5EF4-FFF2-40B4-BE49-F238E27FC236}">
                <a16:creationId xmlns:a16="http://schemas.microsoft.com/office/drawing/2014/main" id="{9214656A-5A0D-43C2-9C24-198DA6978C03}"/>
              </a:ext>
            </a:extLst>
          </p:cNvPr>
          <p:cNvSpPr>
            <a:spLocks noGrp="1"/>
          </p:cNvSpPr>
          <p:nvPr>
            <p:ph sz="half" idx="1"/>
          </p:nvPr>
        </p:nvSpPr>
        <p:spPr/>
        <p:txBody>
          <a:bodyPr/>
          <a:lstStyle/>
          <a:p>
            <a:pPr marL="0" indent="0">
              <a:buNone/>
            </a:pP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Habilitation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is the process of helping visually impaired children and young people to achieve as much independence as possible in their daily lives. We do this by providing personalised training and support in mobility, orientation and independence. Working across any environment that a child/young person interacts e.g., home, school, college, community and social environments.​ (Guide Dogs UK)</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GB" dirty="0"/>
          </a:p>
        </p:txBody>
      </p:sp>
      <p:sp>
        <p:nvSpPr>
          <p:cNvPr id="4" name="Content Placeholder 3">
            <a:extLst>
              <a:ext uri="{FF2B5EF4-FFF2-40B4-BE49-F238E27FC236}">
                <a16:creationId xmlns:a16="http://schemas.microsoft.com/office/drawing/2014/main" id="{409FB70B-B3B2-4E72-8C80-00FB49676B3A}"/>
              </a:ext>
            </a:extLst>
          </p:cNvPr>
          <p:cNvSpPr>
            <a:spLocks noGrp="1"/>
          </p:cNvSpPr>
          <p:nvPr>
            <p:ph sz="half" idx="2"/>
          </p:nvPr>
        </p:nvSpPr>
        <p:spPr/>
        <p:txBody>
          <a:bodyPr/>
          <a:lstStyle/>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Cane skills (if appropriate)</a:t>
            </a: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Accommodating a guide dog</a:t>
            </a: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Moving safely around their accommodation and public spaces</a:t>
            </a: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Independent living skills: self-care, cooking, managing money, support into employment</a:t>
            </a:r>
          </a:p>
          <a:p>
            <a:endParaRPr lang="en-GB" dirty="0"/>
          </a:p>
        </p:txBody>
      </p:sp>
    </p:spTree>
    <p:extLst>
      <p:ext uri="{BB962C8B-B14F-4D97-AF65-F5344CB8AC3E}">
        <p14:creationId xmlns:p14="http://schemas.microsoft.com/office/powerpoint/2010/main" val="2280114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C5039-ADE4-429B-BFF5-A483F3BA60DD}"/>
              </a:ext>
            </a:extLst>
          </p:cNvPr>
          <p:cNvSpPr>
            <a:spLocks noGrp="1"/>
          </p:cNvSpPr>
          <p:nvPr>
            <p:ph type="title"/>
          </p:nvPr>
        </p:nvSpPr>
        <p:spPr/>
        <p:txBody>
          <a:bodyPr>
            <a:normAutofit/>
          </a:bodyPr>
          <a:lstStyle/>
          <a:p>
            <a:r>
              <a:rPr lang="en-GB" sz="4000" b="1" dirty="0">
                <a:effectLst/>
                <a:latin typeface="Arial" panose="020B0604020202020204" pitchFamily="34" charset="0"/>
                <a:cs typeface="Times New Roman" panose="02020603050405020304" pitchFamily="18" charset="0"/>
              </a:rPr>
              <a:t>Understanding Access Technology</a:t>
            </a:r>
            <a:endParaRPr lang="en-GB" sz="4000" dirty="0"/>
          </a:p>
        </p:txBody>
      </p:sp>
      <p:sp>
        <p:nvSpPr>
          <p:cNvPr id="3" name="Content Placeholder 2">
            <a:extLst>
              <a:ext uri="{FF2B5EF4-FFF2-40B4-BE49-F238E27FC236}">
                <a16:creationId xmlns:a16="http://schemas.microsoft.com/office/drawing/2014/main" id="{7C0F580F-1214-4B28-B66A-B0D239721581}"/>
              </a:ext>
            </a:extLst>
          </p:cNvPr>
          <p:cNvSpPr>
            <a:spLocks noGrp="1"/>
          </p:cNvSpPr>
          <p:nvPr>
            <p:ph sz="half" idx="1"/>
          </p:nvPr>
        </p:nvSpPr>
        <p:spPr/>
        <p:txBody>
          <a:bodyPr/>
          <a:lstStyle/>
          <a:p>
            <a:pPr marL="0" indent="0">
              <a:buNone/>
            </a:pPr>
            <a:r>
              <a:rPr lang="en-GB" sz="1800" dirty="0">
                <a:effectLst/>
                <a:latin typeface="Arial" panose="020B0604020202020204" pitchFamily="34" charset="0"/>
                <a:ea typeface="Times New Roman" panose="02020603050405020304" pitchFamily="18" charset="0"/>
                <a:cs typeface="Arial" panose="020B0604020202020204" pitchFamily="34" charset="0"/>
              </a:rPr>
              <a:t>Many devices have accessibility built in e.g., smart phones or tablets, others come from specialist suppliers of products designed for people with sight loss e.g., magnification or screen reading software on computers.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GB" dirty="0"/>
          </a:p>
        </p:txBody>
      </p:sp>
      <p:sp>
        <p:nvSpPr>
          <p:cNvPr id="4" name="Content Placeholder 3">
            <a:extLst>
              <a:ext uri="{FF2B5EF4-FFF2-40B4-BE49-F238E27FC236}">
                <a16:creationId xmlns:a16="http://schemas.microsoft.com/office/drawing/2014/main" id="{F370797A-F9C1-402D-9D1B-81494135A63B}"/>
              </a:ext>
            </a:extLst>
          </p:cNvPr>
          <p:cNvSpPr>
            <a:spLocks noGrp="1"/>
          </p:cNvSpPr>
          <p:nvPr>
            <p:ph sz="half" idx="2"/>
          </p:nvPr>
        </p:nvSpPr>
        <p:spPr/>
        <p:txBody>
          <a:bodyPr/>
          <a:lstStyle/>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Like all students, students with a vision impairment have individual learning styles and use technology differently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Students may be new to Access Technology and require training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It is important that key staff (including support staff) can familiarise themselves with the student’s access technology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766537119"/>
      </p:ext>
    </p:extLst>
  </p:cSld>
  <p:clrMapOvr>
    <a:masterClrMapping/>
  </p:clrMapOvr>
</p:sld>
</file>

<file path=ppt/theme/theme1.xml><?xml version="1.0" encoding="utf-8"?>
<a:theme xmlns:a="http://schemas.openxmlformats.org/drawingml/2006/main" name="1_Custom Design">
  <a:themeElements>
    <a:clrScheme name="TPT Clear Print">
      <a:dk1>
        <a:srgbClr val="002868"/>
      </a:dk1>
      <a:lt1>
        <a:sysClr val="window" lastClr="FFFFFF"/>
      </a:lt1>
      <a:dk2>
        <a:srgbClr val="002868"/>
      </a:dk2>
      <a:lt2>
        <a:srgbClr val="FFFF00"/>
      </a:lt2>
      <a:accent1>
        <a:srgbClr val="002868"/>
      </a:accent1>
      <a:accent2>
        <a:srgbClr val="FFFFFF"/>
      </a:accent2>
      <a:accent3>
        <a:srgbClr val="002868"/>
      </a:accent3>
      <a:accent4>
        <a:srgbClr val="FFFFFF"/>
      </a:accent4>
      <a:accent5>
        <a:srgbClr val="002868"/>
      </a:accent5>
      <a:accent6>
        <a:srgbClr val="FFFFFF"/>
      </a:accent6>
      <a:hlink>
        <a:srgbClr val="0563C1"/>
      </a:hlink>
      <a:folHlink>
        <a:srgbClr val="0563C1"/>
      </a:folHlink>
    </a:clrScheme>
    <a:fontScheme name="TPT Clear Pr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Dec 19.pptx" id="{99843D61-DA6B-4AEB-A2AF-CDB4B62DD520}" vid="{6387267F-A461-44CB-B45F-708648274710}"/>
    </a:ext>
  </a:extLst>
</a:theme>
</file>

<file path=ppt/theme/theme2.xml><?xml version="1.0" encoding="utf-8"?>
<a:theme xmlns:a="http://schemas.openxmlformats.org/drawingml/2006/main" name="Office Theme">
  <a:themeElements>
    <a:clrScheme name="TPT Clear Print">
      <a:dk1>
        <a:srgbClr val="002868"/>
      </a:dk1>
      <a:lt1>
        <a:sysClr val="window" lastClr="FFFFFF"/>
      </a:lt1>
      <a:dk2>
        <a:srgbClr val="002868"/>
      </a:dk2>
      <a:lt2>
        <a:srgbClr val="FFFF00"/>
      </a:lt2>
      <a:accent1>
        <a:srgbClr val="002868"/>
      </a:accent1>
      <a:accent2>
        <a:srgbClr val="FFFFFF"/>
      </a:accent2>
      <a:accent3>
        <a:srgbClr val="002868"/>
      </a:accent3>
      <a:accent4>
        <a:srgbClr val="FFFFFF"/>
      </a:accent4>
      <a:accent5>
        <a:srgbClr val="002868"/>
      </a:accent5>
      <a:accent6>
        <a:srgbClr val="FFFFFF"/>
      </a:accent6>
      <a:hlink>
        <a:srgbClr val="0563C1"/>
      </a:hlink>
      <a:folHlink>
        <a:srgbClr val="0563C1"/>
      </a:folHlink>
    </a:clrScheme>
    <a:fontScheme name="TPT Clear Pr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PT Clear Print">
      <a:dk1>
        <a:srgbClr val="002868"/>
      </a:dk1>
      <a:lt1>
        <a:sysClr val="window" lastClr="FFFFFF"/>
      </a:lt1>
      <a:dk2>
        <a:srgbClr val="002868"/>
      </a:dk2>
      <a:lt2>
        <a:srgbClr val="FFFF00"/>
      </a:lt2>
      <a:accent1>
        <a:srgbClr val="002868"/>
      </a:accent1>
      <a:accent2>
        <a:srgbClr val="FFFFFF"/>
      </a:accent2>
      <a:accent3>
        <a:srgbClr val="002868"/>
      </a:accent3>
      <a:accent4>
        <a:srgbClr val="FFFFFF"/>
      </a:accent4>
      <a:accent5>
        <a:srgbClr val="002868"/>
      </a:accent5>
      <a:accent6>
        <a:srgbClr val="FFFFFF"/>
      </a:accent6>
      <a:hlink>
        <a:srgbClr val="0563C1"/>
      </a:hlink>
      <a:folHlink>
        <a:srgbClr val="0563C1"/>
      </a:folHlink>
    </a:clrScheme>
    <a:fontScheme name="TPT Clear Pr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Dec 19</Template>
  <TotalTime>2700</TotalTime>
  <Words>1517</Words>
  <Application>Microsoft Office PowerPoint</Application>
  <PresentationFormat>Widescreen</PresentationFormat>
  <Paragraphs>146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Merriweather Sans</vt:lpstr>
      <vt:lpstr>Symbol</vt:lpstr>
      <vt:lpstr>Tahoma</vt:lpstr>
      <vt:lpstr>1_Custom Design</vt:lpstr>
      <vt:lpstr>Blind and partially sighted students in post 16 education</vt:lpstr>
      <vt:lpstr>Workshop aims </vt:lpstr>
      <vt:lpstr>Vision impairment and the impact on learning </vt:lpstr>
      <vt:lpstr>What is the Curriculum Framework for CYP with VI?</vt:lpstr>
      <vt:lpstr>Curriculum Framework for CYP with VI</vt:lpstr>
      <vt:lpstr>Overview of challenges </vt:lpstr>
      <vt:lpstr>Getting the most out of Further Education – important skills for young people </vt:lpstr>
      <vt:lpstr>Mobility &amp; Independent Living Skills (Habilitation)</vt:lpstr>
      <vt:lpstr>Understanding Access Technology</vt:lpstr>
      <vt:lpstr>Examinations access</vt:lpstr>
      <vt:lpstr>Resources and useful links </vt:lpstr>
      <vt:lpstr>Resources and useful links </vt:lpstr>
      <vt:lpstr>Transitions Resources</vt:lpstr>
      <vt:lpstr>Transitioning on </vt:lpstr>
      <vt:lpstr>Steps into university </vt:lpstr>
      <vt:lpstr>Get the right support in place </vt:lpstr>
      <vt:lpstr>DSA </vt:lpstr>
      <vt:lpstr>DSA Assessment </vt:lpstr>
      <vt:lpstr>Resources </vt:lpstr>
      <vt:lpstr>Student stories </vt:lpstr>
      <vt:lpstr>Student Voices and Young Voices </vt:lpstr>
      <vt:lpstr>Contact details – TPT Education team  </vt:lpstr>
      <vt:lpstr>RNIB Contact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 and partially sighted students in post 16 education</dc:title>
  <dc:creator>Tara Chattaway</dc:creator>
  <cp:keywords>Clear Print, Templates</cp:keywords>
  <cp:lastModifiedBy>Tara Chattaway</cp:lastModifiedBy>
  <cp:revision>20</cp:revision>
  <dcterms:created xsi:type="dcterms:W3CDTF">2022-06-18T17:40:44Z</dcterms:created>
  <dcterms:modified xsi:type="dcterms:W3CDTF">2023-11-18T10:42:22Z</dcterms:modified>
</cp:coreProperties>
</file>