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293" r:id="rId6"/>
    <p:sldId id="290" r:id="rId7"/>
    <p:sldId id="283" r:id="rId8"/>
    <p:sldId id="284" r:id="rId9"/>
    <p:sldId id="288" r:id="rId10"/>
    <p:sldId id="294" r:id="rId11"/>
    <p:sldId id="296" r:id="rId12"/>
    <p:sldId id="298" r:id="rId13"/>
    <p:sldId id="276" r:id="rId14"/>
    <p:sldId id="295" r:id="rId15"/>
    <p:sldId id="297" r:id="rId16"/>
    <p:sldId id="299" r:id="rId17"/>
    <p:sldId id="300" r:id="rId18"/>
    <p:sldId id="301" r:id="rId19"/>
    <p:sldId id="302" r:id="rId20"/>
    <p:sldId id="303" r:id="rId21"/>
    <p:sldId id="304" r:id="rId22"/>
    <p:sldId id="305" r:id="rId23"/>
    <p:sldId id="306"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33DC3-5B6A-A902-F41C-2880C71AC3C4}" v="797" dt="2021-12-07T11:10:24.127"/>
    <p1510:client id="{C8789B5C-A799-4C22-A9BB-34583AF49E28}" v="18" dt="2021-12-06T21:12:13.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B1BFA-AA64-4A9F-AF5D-316F86893E70}" type="doc">
      <dgm:prSet loTypeId="urn:microsoft.com/office/officeart/2005/8/layout/cycle4#1" loCatId="cycle" qsTypeId="urn:microsoft.com/office/officeart/2005/8/quickstyle/3d1" qsCatId="3D" csTypeId="urn:microsoft.com/office/officeart/2005/8/colors/colorful1#4" csCatId="colorful" phldr="1"/>
      <dgm:spPr/>
      <dgm:t>
        <a:bodyPr/>
        <a:lstStyle/>
        <a:p>
          <a:endParaRPr lang="ga-IE"/>
        </a:p>
      </dgm:t>
    </dgm:pt>
    <dgm:pt modelId="{BF13D4E0-8757-44FA-A05A-85E54A7B6B57}">
      <dgm:prSet phldrT="[Text]" custT="1"/>
      <dgm:spPr/>
      <dgm:t>
        <a:bodyPr/>
        <a:lstStyle/>
        <a:p>
          <a:r>
            <a:rPr lang="en-IE" sz="1800" dirty="0"/>
            <a:t>Use fewer (plurals &amp; prepositions)</a:t>
          </a:r>
          <a:endParaRPr lang="ga-IE" sz="1800" dirty="0"/>
        </a:p>
      </dgm:t>
    </dgm:pt>
    <dgm:pt modelId="{5F00421D-BFBF-444A-91C3-2C3C79A7B6C8}" type="parTrans" cxnId="{7B1AD2C1-7AEE-4C4C-A348-A34E52D2B911}">
      <dgm:prSet/>
      <dgm:spPr/>
      <dgm:t>
        <a:bodyPr/>
        <a:lstStyle/>
        <a:p>
          <a:endParaRPr lang="ga-IE"/>
        </a:p>
      </dgm:t>
    </dgm:pt>
    <dgm:pt modelId="{577C64AF-3645-41A6-B9BD-9EC9FD8E8780}" type="sibTrans" cxnId="{7B1AD2C1-7AEE-4C4C-A348-A34E52D2B911}">
      <dgm:prSet/>
      <dgm:spPr/>
      <dgm:t>
        <a:bodyPr/>
        <a:lstStyle/>
        <a:p>
          <a:endParaRPr lang="ga-IE"/>
        </a:p>
      </dgm:t>
    </dgm:pt>
    <dgm:pt modelId="{057F69AF-BBB1-4ADA-9E41-BFF572ECC584}">
      <dgm:prSet phldrT="[Text]" custT="1"/>
      <dgm:spPr>
        <a:solidFill>
          <a:srgbClr val="FFFF00"/>
        </a:solidFill>
      </dgm:spPr>
      <dgm:t>
        <a:bodyPr/>
        <a:lstStyle/>
        <a:p>
          <a:r>
            <a:rPr lang="en-IE" sz="1600" b="1" dirty="0"/>
            <a:t>Morphology (smallest parts of words</a:t>
          </a:r>
          <a:r>
            <a:rPr lang="en-IE" sz="1600" dirty="0"/>
            <a:t>)</a:t>
          </a:r>
          <a:endParaRPr lang="ga-IE" sz="1600" dirty="0"/>
        </a:p>
      </dgm:t>
    </dgm:pt>
    <dgm:pt modelId="{9FC73E38-57B5-45B7-8230-C1FC3B336353}" type="parTrans" cxnId="{4BCED5EA-2AF4-46CA-8632-6777667ED6D5}">
      <dgm:prSet/>
      <dgm:spPr/>
      <dgm:t>
        <a:bodyPr/>
        <a:lstStyle/>
        <a:p>
          <a:endParaRPr lang="ga-IE"/>
        </a:p>
      </dgm:t>
    </dgm:pt>
    <dgm:pt modelId="{5EFC7204-7B8A-48FD-8CA6-6F12297FD80F}" type="sibTrans" cxnId="{4BCED5EA-2AF4-46CA-8632-6777667ED6D5}">
      <dgm:prSet/>
      <dgm:spPr/>
      <dgm:t>
        <a:bodyPr/>
        <a:lstStyle/>
        <a:p>
          <a:endParaRPr lang="ga-IE"/>
        </a:p>
      </dgm:t>
    </dgm:pt>
    <dgm:pt modelId="{C3306FD7-7277-4DDA-AD18-CE7833CEB642}">
      <dgm:prSet phldrT="[Text]" custT="1"/>
      <dgm:spPr/>
      <dgm:t>
        <a:bodyPr/>
        <a:lstStyle/>
        <a:p>
          <a:r>
            <a:rPr lang="en-IE" sz="2000" dirty="0"/>
            <a:t>Reversal errors</a:t>
          </a:r>
        </a:p>
        <a:p>
          <a:r>
            <a:rPr lang="en-US" sz="2000" dirty="0"/>
            <a:t>Limited Vocab</a:t>
          </a:r>
          <a:endParaRPr lang="ga-IE" sz="2000" dirty="0"/>
        </a:p>
      </dgm:t>
    </dgm:pt>
    <dgm:pt modelId="{97E71C40-0B6E-4F3A-8571-B0EED3BBAC2E}" type="parTrans" cxnId="{0C36B8FB-E20D-4B88-9919-523DCC0B56D1}">
      <dgm:prSet/>
      <dgm:spPr/>
      <dgm:t>
        <a:bodyPr/>
        <a:lstStyle/>
        <a:p>
          <a:endParaRPr lang="ga-IE"/>
        </a:p>
      </dgm:t>
    </dgm:pt>
    <dgm:pt modelId="{D52E1C2F-1AF9-4B40-90C7-A91A1AE8AA8B}" type="sibTrans" cxnId="{0C36B8FB-E20D-4B88-9919-523DCC0B56D1}">
      <dgm:prSet/>
      <dgm:spPr/>
      <dgm:t>
        <a:bodyPr/>
        <a:lstStyle/>
        <a:p>
          <a:endParaRPr lang="ga-IE"/>
        </a:p>
      </dgm:t>
    </dgm:pt>
    <dgm:pt modelId="{23759576-62A4-4F4D-8007-5FF32F4A2AF2}">
      <dgm:prSet phldrT="[Text]"/>
      <dgm:spPr>
        <a:solidFill>
          <a:srgbClr val="FFFF00">
            <a:alpha val="90000"/>
          </a:srgbClr>
        </a:solidFill>
      </dgm:spPr>
      <dgm:t>
        <a:bodyPr/>
        <a:lstStyle/>
        <a:p>
          <a:r>
            <a:rPr lang="en-IE" b="1" dirty="0"/>
            <a:t>Pronouns (12 months delay)</a:t>
          </a:r>
          <a:endParaRPr lang="ga-IE" b="1" dirty="0"/>
        </a:p>
      </dgm:t>
    </dgm:pt>
    <dgm:pt modelId="{D6F38C7E-B718-4E91-ABBF-E3987EE11F78}" type="parTrans" cxnId="{5C73221F-1951-46B3-AC08-EC5665AF2727}">
      <dgm:prSet/>
      <dgm:spPr/>
      <dgm:t>
        <a:bodyPr/>
        <a:lstStyle/>
        <a:p>
          <a:endParaRPr lang="ga-IE"/>
        </a:p>
      </dgm:t>
    </dgm:pt>
    <dgm:pt modelId="{A852B465-05F8-4AAD-9A92-70A44B0AACB2}" type="sibTrans" cxnId="{5C73221F-1951-46B3-AC08-EC5665AF2727}">
      <dgm:prSet/>
      <dgm:spPr/>
      <dgm:t>
        <a:bodyPr/>
        <a:lstStyle/>
        <a:p>
          <a:endParaRPr lang="ga-IE"/>
        </a:p>
      </dgm:t>
    </dgm:pt>
    <dgm:pt modelId="{72EFE3C6-ADC6-4ADA-A97B-7F851C014D48}">
      <dgm:prSet phldrT="[Text]" custT="1"/>
      <dgm:spPr/>
      <dgm:t>
        <a:bodyPr/>
        <a:lstStyle/>
        <a:p>
          <a:r>
            <a:rPr lang="en-IE" sz="1600" dirty="0"/>
            <a:t>Similar to sighted peers</a:t>
          </a:r>
        </a:p>
      </dgm:t>
    </dgm:pt>
    <dgm:pt modelId="{4F1C46FD-057B-45AC-B13F-50E97974CC90}" type="parTrans" cxnId="{71473AE8-3ACC-4922-942B-14D02BDC6C0B}">
      <dgm:prSet/>
      <dgm:spPr/>
      <dgm:t>
        <a:bodyPr/>
        <a:lstStyle/>
        <a:p>
          <a:endParaRPr lang="ga-IE"/>
        </a:p>
      </dgm:t>
    </dgm:pt>
    <dgm:pt modelId="{FD6E27C5-DCB7-4B6B-9632-1EADCCB6BF83}" type="sibTrans" cxnId="{71473AE8-3ACC-4922-942B-14D02BDC6C0B}">
      <dgm:prSet/>
      <dgm:spPr/>
      <dgm:t>
        <a:bodyPr/>
        <a:lstStyle/>
        <a:p>
          <a:endParaRPr lang="ga-IE"/>
        </a:p>
      </dgm:t>
    </dgm:pt>
    <dgm:pt modelId="{D9288108-4681-4391-A5FC-C4328061F642}">
      <dgm:prSet phldrT="[Text]"/>
      <dgm:spPr>
        <a:solidFill>
          <a:srgbClr val="FFFF00"/>
        </a:solidFill>
      </dgm:spPr>
      <dgm:t>
        <a:bodyPr/>
        <a:lstStyle/>
        <a:p>
          <a:r>
            <a:rPr lang="en-IE" b="1" dirty="0"/>
            <a:t>Syntax (sentence structure)</a:t>
          </a:r>
          <a:endParaRPr lang="ga-IE" b="1" dirty="0"/>
        </a:p>
      </dgm:t>
    </dgm:pt>
    <dgm:pt modelId="{7C7B2B91-D24A-4378-B686-B253D81D539D}" type="parTrans" cxnId="{2FBD5412-0AEB-40FE-82EC-09A5DA19344D}">
      <dgm:prSet/>
      <dgm:spPr/>
      <dgm:t>
        <a:bodyPr/>
        <a:lstStyle/>
        <a:p>
          <a:endParaRPr lang="ga-IE"/>
        </a:p>
      </dgm:t>
    </dgm:pt>
    <dgm:pt modelId="{6AD73F0A-5645-4BF0-8217-80028A626688}" type="sibTrans" cxnId="{2FBD5412-0AEB-40FE-82EC-09A5DA19344D}">
      <dgm:prSet/>
      <dgm:spPr/>
      <dgm:t>
        <a:bodyPr/>
        <a:lstStyle/>
        <a:p>
          <a:endParaRPr lang="ga-IE"/>
        </a:p>
      </dgm:t>
    </dgm:pt>
    <dgm:pt modelId="{1172603B-F646-4CBB-81D7-1F0AF2884846}">
      <dgm:prSet phldrT="[Text]"/>
      <dgm:spPr/>
      <dgm:t>
        <a:bodyPr/>
        <a:lstStyle/>
        <a:p>
          <a:r>
            <a:rPr lang="en-IE" dirty="0"/>
            <a:t>No differences from sighted peers</a:t>
          </a:r>
          <a:endParaRPr lang="ga-IE" dirty="0"/>
        </a:p>
      </dgm:t>
    </dgm:pt>
    <dgm:pt modelId="{5C567FD0-95D9-406F-BDE1-E5927A5E28B8}" type="parTrans" cxnId="{C7DE01C3-5D78-4334-A4E1-7C3CBDBCDE6D}">
      <dgm:prSet/>
      <dgm:spPr/>
      <dgm:t>
        <a:bodyPr/>
        <a:lstStyle/>
        <a:p>
          <a:endParaRPr lang="ga-IE"/>
        </a:p>
      </dgm:t>
    </dgm:pt>
    <dgm:pt modelId="{2FBC2CCE-0F0F-46BA-A30A-CBB983D25AE7}" type="sibTrans" cxnId="{C7DE01C3-5D78-4334-A4E1-7C3CBDBCDE6D}">
      <dgm:prSet/>
      <dgm:spPr/>
      <dgm:t>
        <a:bodyPr/>
        <a:lstStyle/>
        <a:p>
          <a:endParaRPr lang="ga-IE"/>
        </a:p>
      </dgm:t>
    </dgm:pt>
    <dgm:pt modelId="{39FD6F0D-CC47-4DAB-9244-DEF225DB8513}">
      <dgm:prSet phldrT="[Text]"/>
      <dgm:spPr>
        <a:solidFill>
          <a:srgbClr val="FFFF00"/>
        </a:solidFill>
      </dgm:spPr>
      <dgm:t>
        <a:bodyPr/>
        <a:lstStyle/>
        <a:p>
          <a:r>
            <a:rPr lang="en-IE" b="1" dirty="0"/>
            <a:t>Speech sounds (phonology)</a:t>
          </a:r>
          <a:endParaRPr lang="ga-IE" b="1" dirty="0"/>
        </a:p>
      </dgm:t>
    </dgm:pt>
    <dgm:pt modelId="{E3212384-57C4-4E4D-8EC8-1D37C9D7644B}" type="parTrans" cxnId="{8A9E6FF4-E4F9-4780-925C-8AB4EB8DE9E7}">
      <dgm:prSet/>
      <dgm:spPr/>
      <dgm:t>
        <a:bodyPr/>
        <a:lstStyle/>
        <a:p>
          <a:endParaRPr lang="ga-IE"/>
        </a:p>
      </dgm:t>
    </dgm:pt>
    <dgm:pt modelId="{6C809BFC-4CF4-4292-B31C-E84B063C64BA}" type="sibTrans" cxnId="{8A9E6FF4-E4F9-4780-925C-8AB4EB8DE9E7}">
      <dgm:prSet/>
      <dgm:spPr/>
      <dgm:t>
        <a:bodyPr/>
        <a:lstStyle/>
        <a:p>
          <a:endParaRPr lang="ga-IE"/>
        </a:p>
      </dgm:t>
    </dgm:pt>
    <dgm:pt modelId="{4CC4ED27-E479-4F9D-A126-46F54465BAEA}">
      <dgm:prSet phldrT="[Text]"/>
      <dgm:spPr>
        <a:solidFill>
          <a:srgbClr val="FFFF00">
            <a:alpha val="90000"/>
          </a:srgbClr>
        </a:solidFill>
      </dgm:spPr>
      <dgm:t>
        <a:bodyPr/>
        <a:lstStyle/>
        <a:p>
          <a:r>
            <a:rPr lang="en-US" b="1" dirty="0"/>
            <a:t>Experiential learning</a:t>
          </a:r>
          <a:endParaRPr lang="ga-IE" b="1" dirty="0"/>
        </a:p>
      </dgm:t>
    </dgm:pt>
    <dgm:pt modelId="{6049F9C9-554F-43F9-945F-C3C661C20BCC}" type="parTrans" cxnId="{65489BF7-F517-4FEA-A393-EF9C591D2742}">
      <dgm:prSet/>
      <dgm:spPr/>
      <dgm:t>
        <a:bodyPr/>
        <a:lstStyle/>
        <a:p>
          <a:endParaRPr lang="en-US"/>
        </a:p>
      </dgm:t>
    </dgm:pt>
    <dgm:pt modelId="{533D029B-F414-4F50-B0C1-8258C8083BF4}" type="sibTrans" cxnId="{65489BF7-F517-4FEA-A393-EF9C591D2742}">
      <dgm:prSet/>
      <dgm:spPr/>
      <dgm:t>
        <a:bodyPr/>
        <a:lstStyle/>
        <a:p>
          <a:endParaRPr lang="en-US"/>
        </a:p>
      </dgm:t>
    </dgm:pt>
    <dgm:pt modelId="{57F052A1-CCC1-4003-A3B4-EF00CE308B7B}" type="pres">
      <dgm:prSet presAssocID="{CCEB1BFA-AA64-4A9F-AF5D-316F86893E70}" presName="cycleMatrixDiagram" presStyleCnt="0">
        <dgm:presLayoutVars>
          <dgm:chMax val="1"/>
          <dgm:dir/>
          <dgm:animLvl val="lvl"/>
          <dgm:resizeHandles val="exact"/>
        </dgm:presLayoutVars>
      </dgm:prSet>
      <dgm:spPr/>
    </dgm:pt>
    <dgm:pt modelId="{C2B97A0C-6474-4171-858E-70CDFC807C31}" type="pres">
      <dgm:prSet presAssocID="{CCEB1BFA-AA64-4A9F-AF5D-316F86893E70}" presName="children" presStyleCnt="0"/>
      <dgm:spPr/>
    </dgm:pt>
    <dgm:pt modelId="{39FE5001-68D5-44B7-95DE-DEC014A2F861}" type="pres">
      <dgm:prSet presAssocID="{CCEB1BFA-AA64-4A9F-AF5D-316F86893E70}" presName="child1group" presStyleCnt="0"/>
      <dgm:spPr/>
    </dgm:pt>
    <dgm:pt modelId="{A60A79F4-DCEA-4FB6-A9B6-D40FB1F6CE26}" type="pres">
      <dgm:prSet presAssocID="{CCEB1BFA-AA64-4A9F-AF5D-316F86893E70}" presName="child1" presStyleLbl="bgAcc1" presStyleIdx="0" presStyleCnt="4" custScaleX="134468"/>
      <dgm:spPr/>
    </dgm:pt>
    <dgm:pt modelId="{7C7C24BB-44EE-4480-9E54-825FBB8EC4DB}" type="pres">
      <dgm:prSet presAssocID="{CCEB1BFA-AA64-4A9F-AF5D-316F86893E70}" presName="child1Text" presStyleLbl="bgAcc1" presStyleIdx="0" presStyleCnt="4">
        <dgm:presLayoutVars>
          <dgm:bulletEnabled val="1"/>
        </dgm:presLayoutVars>
      </dgm:prSet>
      <dgm:spPr/>
    </dgm:pt>
    <dgm:pt modelId="{3FA92B8D-1258-4BB0-A46E-A7E7FC22A25D}" type="pres">
      <dgm:prSet presAssocID="{CCEB1BFA-AA64-4A9F-AF5D-316F86893E70}" presName="child2group" presStyleCnt="0"/>
      <dgm:spPr/>
    </dgm:pt>
    <dgm:pt modelId="{345FB2A9-06EE-4378-BF4A-BE9E47609A26}" type="pres">
      <dgm:prSet presAssocID="{CCEB1BFA-AA64-4A9F-AF5D-316F86893E70}" presName="child2" presStyleLbl="bgAcc1" presStyleIdx="1" presStyleCnt="4" custLinFactNeighborX="21821" custLinFactNeighborY="-85"/>
      <dgm:spPr/>
    </dgm:pt>
    <dgm:pt modelId="{9E540F87-4E05-4B9B-B7BF-6CF95AAA65C7}" type="pres">
      <dgm:prSet presAssocID="{CCEB1BFA-AA64-4A9F-AF5D-316F86893E70}" presName="child2Text" presStyleLbl="bgAcc1" presStyleIdx="1" presStyleCnt="4">
        <dgm:presLayoutVars>
          <dgm:bulletEnabled val="1"/>
        </dgm:presLayoutVars>
      </dgm:prSet>
      <dgm:spPr/>
    </dgm:pt>
    <dgm:pt modelId="{FC953922-C05F-4414-8F93-880E7E79D7C9}" type="pres">
      <dgm:prSet presAssocID="{CCEB1BFA-AA64-4A9F-AF5D-316F86893E70}" presName="child3group" presStyleCnt="0"/>
      <dgm:spPr/>
    </dgm:pt>
    <dgm:pt modelId="{22468C38-6E1C-44FE-8F0F-3BBFEDDB7B48}" type="pres">
      <dgm:prSet presAssocID="{CCEB1BFA-AA64-4A9F-AF5D-316F86893E70}" presName="child3" presStyleLbl="bgAcc1" presStyleIdx="2" presStyleCnt="4" custLinFactNeighborX="36449" custLinFactNeighborY="2131"/>
      <dgm:spPr/>
    </dgm:pt>
    <dgm:pt modelId="{29378F42-E465-45A9-9CBE-A19935A348C5}" type="pres">
      <dgm:prSet presAssocID="{CCEB1BFA-AA64-4A9F-AF5D-316F86893E70}" presName="child3Text" presStyleLbl="bgAcc1" presStyleIdx="2" presStyleCnt="4">
        <dgm:presLayoutVars>
          <dgm:bulletEnabled val="1"/>
        </dgm:presLayoutVars>
      </dgm:prSet>
      <dgm:spPr/>
    </dgm:pt>
    <dgm:pt modelId="{B8F96338-7311-4F85-8BFE-303674486706}" type="pres">
      <dgm:prSet presAssocID="{CCEB1BFA-AA64-4A9F-AF5D-316F86893E70}" presName="child4group" presStyleCnt="0"/>
      <dgm:spPr/>
    </dgm:pt>
    <dgm:pt modelId="{8C76FB06-63AD-48D5-A0D7-F3DE2548BD3B}" type="pres">
      <dgm:prSet presAssocID="{CCEB1BFA-AA64-4A9F-AF5D-316F86893E70}" presName="child4" presStyleLbl="bgAcc1" presStyleIdx="3" presStyleCnt="4" custLinFactNeighborX="-33366" custLinFactNeighborY="2131"/>
      <dgm:spPr/>
    </dgm:pt>
    <dgm:pt modelId="{C73B6746-D6AD-4542-BCD4-306DB3194734}" type="pres">
      <dgm:prSet presAssocID="{CCEB1BFA-AA64-4A9F-AF5D-316F86893E70}" presName="child4Text" presStyleLbl="bgAcc1" presStyleIdx="3" presStyleCnt="4">
        <dgm:presLayoutVars>
          <dgm:bulletEnabled val="1"/>
        </dgm:presLayoutVars>
      </dgm:prSet>
      <dgm:spPr/>
    </dgm:pt>
    <dgm:pt modelId="{AC4C4B4F-031A-4AEF-8C70-51AEFC654ABE}" type="pres">
      <dgm:prSet presAssocID="{CCEB1BFA-AA64-4A9F-AF5D-316F86893E70}" presName="childPlaceholder" presStyleCnt="0"/>
      <dgm:spPr/>
    </dgm:pt>
    <dgm:pt modelId="{2983F986-A8E1-4801-A238-549214BBAE8C}" type="pres">
      <dgm:prSet presAssocID="{CCEB1BFA-AA64-4A9F-AF5D-316F86893E70}" presName="circle" presStyleCnt="0"/>
      <dgm:spPr/>
    </dgm:pt>
    <dgm:pt modelId="{7ABB425C-A958-48DD-AA94-89135658DD91}" type="pres">
      <dgm:prSet presAssocID="{CCEB1BFA-AA64-4A9F-AF5D-316F86893E70}" presName="quadrant1" presStyleLbl="node1" presStyleIdx="0" presStyleCnt="4">
        <dgm:presLayoutVars>
          <dgm:chMax val="1"/>
          <dgm:bulletEnabled val="1"/>
        </dgm:presLayoutVars>
      </dgm:prSet>
      <dgm:spPr/>
    </dgm:pt>
    <dgm:pt modelId="{344C4BEC-A2C2-4158-82E4-150994C21A7A}" type="pres">
      <dgm:prSet presAssocID="{CCEB1BFA-AA64-4A9F-AF5D-316F86893E70}" presName="quadrant2" presStyleLbl="node1" presStyleIdx="1" presStyleCnt="4" custLinFactNeighborX="8714" custLinFactNeighborY="-681">
        <dgm:presLayoutVars>
          <dgm:chMax val="1"/>
          <dgm:bulletEnabled val="1"/>
        </dgm:presLayoutVars>
      </dgm:prSet>
      <dgm:spPr/>
    </dgm:pt>
    <dgm:pt modelId="{B5569643-A77F-43BB-92EC-FDDB917D212E}" type="pres">
      <dgm:prSet presAssocID="{CCEB1BFA-AA64-4A9F-AF5D-316F86893E70}" presName="quadrant3" presStyleLbl="node1" presStyleIdx="2" presStyleCnt="4" custScaleX="108494" custLinFactNeighborX="9286" custLinFactNeighborY="1256">
        <dgm:presLayoutVars>
          <dgm:chMax val="1"/>
          <dgm:bulletEnabled val="1"/>
        </dgm:presLayoutVars>
      </dgm:prSet>
      <dgm:spPr/>
    </dgm:pt>
    <dgm:pt modelId="{FDC16715-B036-410F-90CC-A6D9E090EECA}" type="pres">
      <dgm:prSet presAssocID="{CCEB1BFA-AA64-4A9F-AF5D-316F86893E70}" presName="quadrant4" presStyleLbl="node1" presStyleIdx="3" presStyleCnt="4">
        <dgm:presLayoutVars>
          <dgm:chMax val="1"/>
          <dgm:bulletEnabled val="1"/>
        </dgm:presLayoutVars>
      </dgm:prSet>
      <dgm:spPr/>
    </dgm:pt>
    <dgm:pt modelId="{50B172DF-5EA3-43F8-9169-D8DC6A6FA7A1}" type="pres">
      <dgm:prSet presAssocID="{CCEB1BFA-AA64-4A9F-AF5D-316F86893E70}" presName="quadrantPlaceholder" presStyleCnt="0"/>
      <dgm:spPr/>
    </dgm:pt>
    <dgm:pt modelId="{1B219824-6C12-492D-B602-6C12FE451B50}" type="pres">
      <dgm:prSet presAssocID="{CCEB1BFA-AA64-4A9F-AF5D-316F86893E70}" presName="center1" presStyleLbl="fgShp" presStyleIdx="0" presStyleCnt="2"/>
      <dgm:spPr/>
    </dgm:pt>
    <dgm:pt modelId="{82413D28-039A-493A-B670-80BD3F9B3957}" type="pres">
      <dgm:prSet presAssocID="{CCEB1BFA-AA64-4A9F-AF5D-316F86893E70}" presName="center2" presStyleLbl="fgShp" presStyleIdx="1" presStyleCnt="2" custLinFactNeighborX="34977" custLinFactNeighborY="91418"/>
      <dgm:spPr/>
    </dgm:pt>
  </dgm:ptLst>
  <dgm:cxnLst>
    <dgm:cxn modelId="{E7C1E900-B69E-45F8-A4B7-92512AB3CB07}" type="presOf" srcId="{D9288108-4681-4391-A5FC-C4328061F642}" destId="{22468C38-6E1C-44FE-8F0F-3BBFEDDB7B48}" srcOrd="0" destOrd="0" presId="urn:microsoft.com/office/officeart/2005/8/layout/cycle4#1"/>
    <dgm:cxn modelId="{2FBD5412-0AEB-40FE-82EC-09A5DA19344D}" srcId="{72EFE3C6-ADC6-4ADA-A97B-7F851C014D48}" destId="{D9288108-4681-4391-A5FC-C4328061F642}" srcOrd="0" destOrd="0" parTransId="{7C7B2B91-D24A-4378-B686-B253D81D539D}" sibTransId="{6AD73F0A-5645-4BF0-8217-80028A626688}"/>
    <dgm:cxn modelId="{5C73221F-1951-46B3-AC08-EC5665AF2727}" srcId="{C3306FD7-7277-4DDA-AD18-CE7833CEB642}" destId="{23759576-62A4-4F4D-8007-5FF32F4A2AF2}" srcOrd="0" destOrd="0" parTransId="{D6F38C7E-B718-4E91-ABBF-E3987EE11F78}" sibTransId="{A852B465-05F8-4AAD-9A92-70A44B0AACB2}"/>
    <dgm:cxn modelId="{E2BB2724-4466-417F-B2AE-919FF114514B}" type="presOf" srcId="{CCEB1BFA-AA64-4A9F-AF5D-316F86893E70}" destId="{57F052A1-CCC1-4003-A3B4-EF00CE308B7B}" srcOrd="0" destOrd="0" presId="urn:microsoft.com/office/officeart/2005/8/layout/cycle4#1"/>
    <dgm:cxn modelId="{FF8FD231-D5C6-4937-A170-765F5C2FD727}" type="presOf" srcId="{1172603B-F646-4CBB-81D7-1F0AF2884846}" destId="{FDC16715-B036-410F-90CC-A6D9E090EECA}" srcOrd="0" destOrd="0" presId="urn:microsoft.com/office/officeart/2005/8/layout/cycle4#1"/>
    <dgm:cxn modelId="{179AD253-928C-40DB-9808-D42F809A9F00}" type="presOf" srcId="{23759576-62A4-4F4D-8007-5FF32F4A2AF2}" destId="{9E540F87-4E05-4B9B-B7BF-6CF95AAA65C7}" srcOrd="1" destOrd="0" presId="urn:microsoft.com/office/officeart/2005/8/layout/cycle4#1"/>
    <dgm:cxn modelId="{AA661A55-A409-4B8C-8000-F77114FDC29B}" type="presOf" srcId="{C3306FD7-7277-4DDA-AD18-CE7833CEB642}" destId="{344C4BEC-A2C2-4158-82E4-150994C21A7A}" srcOrd="0" destOrd="0" presId="urn:microsoft.com/office/officeart/2005/8/layout/cycle4#1"/>
    <dgm:cxn modelId="{D19F525A-4921-40B8-A49A-5B36D800EEDC}" type="presOf" srcId="{4CC4ED27-E479-4F9D-A126-46F54465BAEA}" destId="{345FB2A9-06EE-4378-BF4A-BE9E47609A26}" srcOrd="0" destOrd="1" presId="urn:microsoft.com/office/officeart/2005/8/layout/cycle4#1"/>
    <dgm:cxn modelId="{7885758C-4776-4B27-AB5C-03CC9CF830E8}" type="presOf" srcId="{D9288108-4681-4391-A5FC-C4328061F642}" destId="{29378F42-E465-45A9-9CBE-A19935A348C5}" srcOrd="1" destOrd="0" presId="urn:microsoft.com/office/officeart/2005/8/layout/cycle4#1"/>
    <dgm:cxn modelId="{9BF97297-8AB6-48B0-BCC1-19E0643DB8D9}" type="presOf" srcId="{057F69AF-BBB1-4ADA-9E41-BFF572ECC584}" destId="{A60A79F4-DCEA-4FB6-A9B6-D40FB1F6CE26}" srcOrd="0" destOrd="0" presId="urn:microsoft.com/office/officeart/2005/8/layout/cycle4#1"/>
    <dgm:cxn modelId="{5FF015A2-54F5-4E21-A3D4-9956604DEC4F}" type="presOf" srcId="{23759576-62A4-4F4D-8007-5FF32F4A2AF2}" destId="{345FB2A9-06EE-4378-BF4A-BE9E47609A26}" srcOrd="0" destOrd="0" presId="urn:microsoft.com/office/officeart/2005/8/layout/cycle4#1"/>
    <dgm:cxn modelId="{AF17E2A7-1467-4847-9E76-582C63106691}" type="presOf" srcId="{72EFE3C6-ADC6-4ADA-A97B-7F851C014D48}" destId="{B5569643-A77F-43BB-92EC-FDDB917D212E}" srcOrd="0" destOrd="0" presId="urn:microsoft.com/office/officeart/2005/8/layout/cycle4#1"/>
    <dgm:cxn modelId="{602C3DB1-CBE1-4F2F-A13E-851A1002A662}" type="presOf" srcId="{057F69AF-BBB1-4ADA-9E41-BFF572ECC584}" destId="{7C7C24BB-44EE-4480-9E54-825FBB8EC4DB}" srcOrd="1" destOrd="0" presId="urn:microsoft.com/office/officeart/2005/8/layout/cycle4#1"/>
    <dgm:cxn modelId="{7B1AD2C1-7AEE-4C4C-A348-A34E52D2B911}" srcId="{CCEB1BFA-AA64-4A9F-AF5D-316F86893E70}" destId="{BF13D4E0-8757-44FA-A05A-85E54A7B6B57}" srcOrd="0" destOrd="0" parTransId="{5F00421D-BFBF-444A-91C3-2C3C79A7B6C8}" sibTransId="{577C64AF-3645-41A6-B9BD-9EC9FD8E8780}"/>
    <dgm:cxn modelId="{C7DE01C3-5D78-4334-A4E1-7C3CBDBCDE6D}" srcId="{CCEB1BFA-AA64-4A9F-AF5D-316F86893E70}" destId="{1172603B-F646-4CBB-81D7-1F0AF2884846}" srcOrd="3" destOrd="0" parTransId="{5C567FD0-95D9-406F-BDE1-E5927A5E28B8}" sibTransId="{2FBC2CCE-0F0F-46BA-A30A-CBB983D25AE7}"/>
    <dgm:cxn modelId="{CEF61EC9-82FA-48EE-9D47-B24E29CC9257}" type="presOf" srcId="{39FD6F0D-CC47-4DAB-9244-DEF225DB8513}" destId="{C73B6746-D6AD-4542-BCD4-306DB3194734}" srcOrd="1" destOrd="0" presId="urn:microsoft.com/office/officeart/2005/8/layout/cycle4#1"/>
    <dgm:cxn modelId="{DABC4DCA-39D7-44E0-827A-9A29253B8686}" type="presOf" srcId="{39FD6F0D-CC47-4DAB-9244-DEF225DB8513}" destId="{8C76FB06-63AD-48D5-A0D7-F3DE2548BD3B}" srcOrd="0" destOrd="0" presId="urn:microsoft.com/office/officeart/2005/8/layout/cycle4#1"/>
    <dgm:cxn modelId="{2EBC50CE-8C06-4AC1-A28D-37610F227C16}" type="presOf" srcId="{4CC4ED27-E479-4F9D-A126-46F54465BAEA}" destId="{9E540F87-4E05-4B9B-B7BF-6CF95AAA65C7}" srcOrd="1" destOrd="1" presId="urn:microsoft.com/office/officeart/2005/8/layout/cycle4#1"/>
    <dgm:cxn modelId="{D23EF2DA-AE9A-4D8D-86EA-581CBDCCD132}" type="presOf" srcId="{BF13D4E0-8757-44FA-A05A-85E54A7B6B57}" destId="{7ABB425C-A958-48DD-AA94-89135658DD91}" srcOrd="0" destOrd="0" presId="urn:microsoft.com/office/officeart/2005/8/layout/cycle4#1"/>
    <dgm:cxn modelId="{71473AE8-3ACC-4922-942B-14D02BDC6C0B}" srcId="{CCEB1BFA-AA64-4A9F-AF5D-316F86893E70}" destId="{72EFE3C6-ADC6-4ADA-A97B-7F851C014D48}" srcOrd="2" destOrd="0" parTransId="{4F1C46FD-057B-45AC-B13F-50E97974CC90}" sibTransId="{FD6E27C5-DCB7-4B6B-9632-1EADCCB6BF83}"/>
    <dgm:cxn modelId="{4BCED5EA-2AF4-46CA-8632-6777667ED6D5}" srcId="{BF13D4E0-8757-44FA-A05A-85E54A7B6B57}" destId="{057F69AF-BBB1-4ADA-9E41-BFF572ECC584}" srcOrd="0" destOrd="0" parTransId="{9FC73E38-57B5-45B7-8230-C1FC3B336353}" sibTransId="{5EFC7204-7B8A-48FD-8CA6-6F12297FD80F}"/>
    <dgm:cxn modelId="{8A9E6FF4-E4F9-4780-925C-8AB4EB8DE9E7}" srcId="{1172603B-F646-4CBB-81D7-1F0AF2884846}" destId="{39FD6F0D-CC47-4DAB-9244-DEF225DB8513}" srcOrd="0" destOrd="0" parTransId="{E3212384-57C4-4E4D-8EC8-1D37C9D7644B}" sibTransId="{6C809BFC-4CF4-4292-B31C-E84B063C64BA}"/>
    <dgm:cxn modelId="{65489BF7-F517-4FEA-A393-EF9C591D2742}" srcId="{C3306FD7-7277-4DDA-AD18-CE7833CEB642}" destId="{4CC4ED27-E479-4F9D-A126-46F54465BAEA}" srcOrd="1" destOrd="0" parTransId="{6049F9C9-554F-43F9-945F-C3C661C20BCC}" sibTransId="{533D029B-F414-4F50-B0C1-8258C8083BF4}"/>
    <dgm:cxn modelId="{0C36B8FB-E20D-4B88-9919-523DCC0B56D1}" srcId="{CCEB1BFA-AA64-4A9F-AF5D-316F86893E70}" destId="{C3306FD7-7277-4DDA-AD18-CE7833CEB642}" srcOrd="1" destOrd="0" parTransId="{97E71C40-0B6E-4F3A-8571-B0EED3BBAC2E}" sibTransId="{D52E1C2F-1AF9-4B40-90C7-A91A1AE8AA8B}"/>
    <dgm:cxn modelId="{579AF31D-159D-4144-8FF1-0D820AFA4D96}" type="presParOf" srcId="{57F052A1-CCC1-4003-A3B4-EF00CE308B7B}" destId="{C2B97A0C-6474-4171-858E-70CDFC807C31}" srcOrd="0" destOrd="0" presId="urn:microsoft.com/office/officeart/2005/8/layout/cycle4#1"/>
    <dgm:cxn modelId="{F9687413-709B-44AA-BB19-ED1E368D6249}" type="presParOf" srcId="{C2B97A0C-6474-4171-858E-70CDFC807C31}" destId="{39FE5001-68D5-44B7-95DE-DEC014A2F861}" srcOrd="0" destOrd="0" presId="urn:microsoft.com/office/officeart/2005/8/layout/cycle4#1"/>
    <dgm:cxn modelId="{9AC51B15-3F2F-488D-ADC4-26D94CE8D7BA}" type="presParOf" srcId="{39FE5001-68D5-44B7-95DE-DEC014A2F861}" destId="{A60A79F4-DCEA-4FB6-A9B6-D40FB1F6CE26}" srcOrd="0" destOrd="0" presId="urn:microsoft.com/office/officeart/2005/8/layout/cycle4#1"/>
    <dgm:cxn modelId="{8DBAD2A5-7DBA-4ADC-A6E6-9D7C8B8C8EB7}" type="presParOf" srcId="{39FE5001-68D5-44B7-95DE-DEC014A2F861}" destId="{7C7C24BB-44EE-4480-9E54-825FBB8EC4DB}" srcOrd="1" destOrd="0" presId="urn:microsoft.com/office/officeart/2005/8/layout/cycle4#1"/>
    <dgm:cxn modelId="{0D64F365-F8CA-4848-928C-4D4D175047BE}" type="presParOf" srcId="{C2B97A0C-6474-4171-858E-70CDFC807C31}" destId="{3FA92B8D-1258-4BB0-A46E-A7E7FC22A25D}" srcOrd="1" destOrd="0" presId="urn:microsoft.com/office/officeart/2005/8/layout/cycle4#1"/>
    <dgm:cxn modelId="{2847BF07-6428-40F4-8779-707A164525B4}" type="presParOf" srcId="{3FA92B8D-1258-4BB0-A46E-A7E7FC22A25D}" destId="{345FB2A9-06EE-4378-BF4A-BE9E47609A26}" srcOrd="0" destOrd="0" presId="urn:microsoft.com/office/officeart/2005/8/layout/cycle4#1"/>
    <dgm:cxn modelId="{4E59A0CF-ECC3-4549-A7A7-04DDCFF189AF}" type="presParOf" srcId="{3FA92B8D-1258-4BB0-A46E-A7E7FC22A25D}" destId="{9E540F87-4E05-4B9B-B7BF-6CF95AAA65C7}" srcOrd="1" destOrd="0" presId="urn:microsoft.com/office/officeart/2005/8/layout/cycle4#1"/>
    <dgm:cxn modelId="{CC4D20E9-D7D8-4D3C-9F00-855F9352FC56}" type="presParOf" srcId="{C2B97A0C-6474-4171-858E-70CDFC807C31}" destId="{FC953922-C05F-4414-8F93-880E7E79D7C9}" srcOrd="2" destOrd="0" presId="urn:microsoft.com/office/officeart/2005/8/layout/cycle4#1"/>
    <dgm:cxn modelId="{BD6C6295-7034-48DE-84DB-F11851B2C2EB}" type="presParOf" srcId="{FC953922-C05F-4414-8F93-880E7E79D7C9}" destId="{22468C38-6E1C-44FE-8F0F-3BBFEDDB7B48}" srcOrd="0" destOrd="0" presId="urn:microsoft.com/office/officeart/2005/8/layout/cycle4#1"/>
    <dgm:cxn modelId="{5C8F1C8D-5C6F-4E97-A59D-2E69F89BEA6F}" type="presParOf" srcId="{FC953922-C05F-4414-8F93-880E7E79D7C9}" destId="{29378F42-E465-45A9-9CBE-A19935A348C5}" srcOrd="1" destOrd="0" presId="urn:microsoft.com/office/officeart/2005/8/layout/cycle4#1"/>
    <dgm:cxn modelId="{16851702-6B37-48F8-AEBF-8BF48F78ACFC}" type="presParOf" srcId="{C2B97A0C-6474-4171-858E-70CDFC807C31}" destId="{B8F96338-7311-4F85-8BFE-303674486706}" srcOrd="3" destOrd="0" presId="urn:microsoft.com/office/officeart/2005/8/layout/cycle4#1"/>
    <dgm:cxn modelId="{659BC13A-3EB2-4456-A894-79F83973A858}" type="presParOf" srcId="{B8F96338-7311-4F85-8BFE-303674486706}" destId="{8C76FB06-63AD-48D5-A0D7-F3DE2548BD3B}" srcOrd="0" destOrd="0" presId="urn:microsoft.com/office/officeart/2005/8/layout/cycle4#1"/>
    <dgm:cxn modelId="{CF2E3E68-D698-4683-980B-ABFE08FF4100}" type="presParOf" srcId="{B8F96338-7311-4F85-8BFE-303674486706}" destId="{C73B6746-D6AD-4542-BCD4-306DB3194734}" srcOrd="1" destOrd="0" presId="urn:microsoft.com/office/officeart/2005/8/layout/cycle4#1"/>
    <dgm:cxn modelId="{DE64877D-0F9F-4D49-8380-6E4D297DC5E6}" type="presParOf" srcId="{C2B97A0C-6474-4171-858E-70CDFC807C31}" destId="{AC4C4B4F-031A-4AEF-8C70-51AEFC654ABE}" srcOrd="4" destOrd="0" presId="urn:microsoft.com/office/officeart/2005/8/layout/cycle4#1"/>
    <dgm:cxn modelId="{31F817CA-0AC5-41CC-AD6B-5379CB3594B7}" type="presParOf" srcId="{57F052A1-CCC1-4003-A3B4-EF00CE308B7B}" destId="{2983F986-A8E1-4801-A238-549214BBAE8C}" srcOrd="1" destOrd="0" presId="urn:microsoft.com/office/officeart/2005/8/layout/cycle4#1"/>
    <dgm:cxn modelId="{6C57A907-148E-44CA-B292-32181D0FCF81}" type="presParOf" srcId="{2983F986-A8E1-4801-A238-549214BBAE8C}" destId="{7ABB425C-A958-48DD-AA94-89135658DD91}" srcOrd="0" destOrd="0" presId="urn:microsoft.com/office/officeart/2005/8/layout/cycle4#1"/>
    <dgm:cxn modelId="{5B9A5A81-D250-4CB6-AC4B-E55416621A67}" type="presParOf" srcId="{2983F986-A8E1-4801-A238-549214BBAE8C}" destId="{344C4BEC-A2C2-4158-82E4-150994C21A7A}" srcOrd="1" destOrd="0" presId="urn:microsoft.com/office/officeart/2005/8/layout/cycle4#1"/>
    <dgm:cxn modelId="{669F8A13-40E4-4683-91CF-32FEE098F404}" type="presParOf" srcId="{2983F986-A8E1-4801-A238-549214BBAE8C}" destId="{B5569643-A77F-43BB-92EC-FDDB917D212E}" srcOrd="2" destOrd="0" presId="urn:microsoft.com/office/officeart/2005/8/layout/cycle4#1"/>
    <dgm:cxn modelId="{49C07282-7607-456A-8DC6-3BDF116CEB8E}" type="presParOf" srcId="{2983F986-A8E1-4801-A238-549214BBAE8C}" destId="{FDC16715-B036-410F-90CC-A6D9E090EECA}" srcOrd="3" destOrd="0" presId="urn:microsoft.com/office/officeart/2005/8/layout/cycle4#1"/>
    <dgm:cxn modelId="{E9141C88-E1AA-424D-8A02-EAFB67CAD882}" type="presParOf" srcId="{2983F986-A8E1-4801-A238-549214BBAE8C}" destId="{50B172DF-5EA3-43F8-9169-D8DC6A6FA7A1}" srcOrd="4" destOrd="0" presId="urn:microsoft.com/office/officeart/2005/8/layout/cycle4#1"/>
    <dgm:cxn modelId="{2077938B-ACC5-4A9A-B946-E58D1CD0CCF2}" type="presParOf" srcId="{57F052A1-CCC1-4003-A3B4-EF00CE308B7B}" destId="{1B219824-6C12-492D-B602-6C12FE451B50}" srcOrd="2" destOrd="0" presId="urn:microsoft.com/office/officeart/2005/8/layout/cycle4#1"/>
    <dgm:cxn modelId="{F3744221-6AEF-4F51-94F4-43D8461D8ED1}" type="presParOf" srcId="{57F052A1-CCC1-4003-A3B4-EF00CE308B7B}" destId="{82413D28-039A-493A-B670-80BD3F9B3957}"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68C38-6E1C-44FE-8F0F-3BBFEDDB7B48}">
      <dsp:nvSpPr>
        <dsp:cNvPr id="0" name=""/>
        <dsp:cNvSpPr/>
      </dsp:nvSpPr>
      <dsp:spPr>
        <a:xfrm>
          <a:off x="6830921" y="3542715"/>
          <a:ext cx="2573678" cy="1667160"/>
        </a:xfrm>
        <a:prstGeom prst="roundRect">
          <a:avLst>
            <a:gd name="adj" fmla="val 10000"/>
          </a:avLst>
        </a:prstGeom>
        <a:solidFill>
          <a:srgbClr val="FFFF00"/>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IE" sz="1700" b="1" kern="1200" dirty="0"/>
            <a:t>Syntax (sentence structure)</a:t>
          </a:r>
          <a:endParaRPr lang="ga-IE" sz="1700" b="1" kern="1200" dirty="0"/>
        </a:p>
      </dsp:txBody>
      <dsp:txXfrm>
        <a:off x="7639646" y="3996127"/>
        <a:ext cx="1728330" cy="1177126"/>
      </dsp:txXfrm>
    </dsp:sp>
    <dsp:sp modelId="{8C76FB06-63AD-48D5-A0D7-F3DE2548BD3B}">
      <dsp:nvSpPr>
        <dsp:cNvPr id="0" name=""/>
        <dsp:cNvSpPr/>
      </dsp:nvSpPr>
      <dsp:spPr>
        <a:xfrm>
          <a:off x="834948" y="3542715"/>
          <a:ext cx="2573678" cy="1667160"/>
        </a:xfrm>
        <a:prstGeom prst="roundRect">
          <a:avLst>
            <a:gd name="adj" fmla="val 10000"/>
          </a:avLst>
        </a:prstGeom>
        <a:solidFill>
          <a:srgbClr val="FFFF00"/>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IE" sz="1700" b="1" kern="1200" dirty="0"/>
            <a:t>Speech sounds (phonology)</a:t>
          </a:r>
          <a:endParaRPr lang="ga-IE" sz="1700" b="1" kern="1200" dirty="0"/>
        </a:p>
      </dsp:txBody>
      <dsp:txXfrm>
        <a:off x="871570" y="3996127"/>
        <a:ext cx="1728330" cy="1177126"/>
      </dsp:txXfrm>
    </dsp:sp>
    <dsp:sp modelId="{345FB2A9-06EE-4378-BF4A-BE9E47609A26}">
      <dsp:nvSpPr>
        <dsp:cNvPr id="0" name=""/>
        <dsp:cNvSpPr/>
      </dsp:nvSpPr>
      <dsp:spPr>
        <a:xfrm>
          <a:off x="6454443" y="0"/>
          <a:ext cx="2573678" cy="1667160"/>
        </a:xfrm>
        <a:prstGeom prst="roundRect">
          <a:avLst>
            <a:gd name="adj" fmla="val 10000"/>
          </a:avLst>
        </a:prstGeom>
        <a:solidFill>
          <a:srgbClr val="FFFF00">
            <a:alpha val="90000"/>
          </a:srgb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IE" sz="1700" b="1" kern="1200" dirty="0"/>
            <a:t>Pronouns (12 months delay)</a:t>
          </a:r>
          <a:endParaRPr lang="ga-IE" sz="1700" b="1" kern="1200" dirty="0"/>
        </a:p>
        <a:p>
          <a:pPr marL="171450" lvl="1" indent="-171450" algn="l" defTabSz="755650">
            <a:lnSpc>
              <a:spcPct val="90000"/>
            </a:lnSpc>
            <a:spcBef>
              <a:spcPct val="0"/>
            </a:spcBef>
            <a:spcAft>
              <a:spcPct val="15000"/>
            </a:spcAft>
            <a:buChar char="•"/>
          </a:pPr>
          <a:r>
            <a:rPr lang="en-US" sz="1700" b="1" kern="1200" dirty="0"/>
            <a:t>Experiential learning</a:t>
          </a:r>
          <a:endParaRPr lang="ga-IE" sz="1700" b="1" kern="1200" dirty="0"/>
        </a:p>
      </dsp:txBody>
      <dsp:txXfrm>
        <a:off x="7263169" y="36622"/>
        <a:ext cx="1728330" cy="1177126"/>
      </dsp:txXfrm>
    </dsp:sp>
    <dsp:sp modelId="{A60A79F4-DCEA-4FB6-A9B6-D40FB1F6CE26}">
      <dsp:nvSpPr>
        <dsp:cNvPr id="0" name=""/>
        <dsp:cNvSpPr/>
      </dsp:nvSpPr>
      <dsp:spPr>
        <a:xfrm>
          <a:off x="1250134" y="0"/>
          <a:ext cx="3460773" cy="1667160"/>
        </a:xfrm>
        <a:prstGeom prst="roundRect">
          <a:avLst>
            <a:gd name="adj" fmla="val 10000"/>
          </a:avLst>
        </a:prstGeom>
        <a:solidFill>
          <a:srgbClr val="FFFF00"/>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IE" sz="1600" b="1" kern="1200" dirty="0"/>
            <a:t>Morphology (smallest parts of words</a:t>
          </a:r>
          <a:r>
            <a:rPr lang="en-IE" sz="1600" kern="1200" dirty="0"/>
            <a:t>)</a:t>
          </a:r>
          <a:endParaRPr lang="ga-IE" sz="1600" kern="1200" dirty="0"/>
        </a:p>
      </dsp:txBody>
      <dsp:txXfrm>
        <a:off x="1286756" y="36622"/>
        <a:ext cx="2349297" cy="1177126"/>
      </dsp:txXfrm>
    </dsp:sp>
    <dsp:sp modelId="{7ABB425C-A958-48DD-AA94-89135658DD91}">
      <dsp:nvSpPr>
        <dsp:cNvPr id="0" name=""/>
        <dsp:cNvSpPr/>
      </dsp:nvSpPr>
      <dsp:spPr>
        <a:xfrm>
          <a:off x="2550352" y="296962"/>
          <a:ext cx="2255875" cy="2255875"/>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kern="1200" dirty="0"/>
            <a:t>Use fewer (plurals &amp; prepositions)</a:t>
          </a:r>
          <a:endParaRPr lang="ga-IE" sz="1800" kern="1200" dirty="0"/>
        </a:p>
      </dsp:txBody>
      <dsp:txXfrm>
        <a:off x="3211082" y="957692"/>
        <a:ext cx="1595145" cy="1595145"/>
      </dsp:txXfrm>
    </dsp:sp>
    <dsp:sp modelId="{344C4BEC-A2C2-4158-82E4-150994C21A7A}">
      <dsp:nvSpPr>
        <dsp:cNvPr id="0" name=""/>
        <dsp:cNvSpPr/>
      </dsp:nvSpPr>
      <dsp:spPr>
        <a:xfrm rot="5400000">
          <a:off x="5107002" y="281600"/>
          <a:ext cx="2255875" cy="2255875"/>
        </a:xfrm>
        <a:prstGeom prst="pieWedg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E" sz="2000" kern="1200" dirty="0"/>
            <a:t>Reversal errors</a:t>
          </a:r>
        </a:p>
        <a:p>
          <a:pPr marL="0" lvl="0" indent="0" algn="ctr" defTabSz="889000">
            <a:lnSpc>
              <a:spcPct val="90000"/>
            </a:lnSpc>
            <a:spcBef>
              <a:spcPct val="0"/>
            </a:spcBef>
            <a:spcAft>
              <a:spcPct val="35000"/>
            </a:spcAft>
            <a:buNone/>
          </a:pPr>
          <a:r>
            <a:rPr lang="en-US" sz="2000" kern="1200" dirty="0"/>
            <a:t>Limited Vocab</a:t>
          </a:r>
          <a:endParaRPr lang="ga-IE" sz="2000" kern="1200" dirty="0"/>
        </a:p>
      </dsp:txBody>
      <dsp:txXfrm rot="-5400000">
        <a:off x="5107002" y="942330"/>
        <a:ext cx="1595145" cy="1595145"/>
      </dsp:txXfrm>
    </dsp:sp>
    <dsp:sp modelId="{B5569643-A77F-43BB-92EC-FDDB917D212E}">
      <dsp:nvSpPr>
        <dsp:cNvPr id="0" name=""/>
        <dsp:cNvSpPr/>
      </dsp:nvSpPr>
      <dsp:spPr>
        <a:xfrm rot="10800000">
          <a:off x="5024099" y="2685370"/>
          <a:ext cx="2447489" cy="2255875"/>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a:t>Similar to sighted peers</a:t>
          </a:r>
        </a:p>
      </dsp:txBody>
      <dsp:txXfrm rot="10800000">
        <a:off x="5024099" y="2685370"/>
        <a:ext cx="1730636" cy="1595145"/>
      </dsp:txXfrm>
    </dsp:sp>
    <dsp:sp modelId="{FDC16715-B036-410F-90CC-A6D9E090EECA}">
      <dsp:nvSpPr>
        <dsp:cNvPr id="0" name=""/>
        <dsp:cNvSpPr/>
      </dsp:nvSpPr>
      <dsp:spPr>
        <a:xfrm rot="16200000">
          <a:off x="2550352" y="2657036"/>
          <a:ext cx="2255875" cy="2255875"/>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E" sz="2000" kern="1200" dirty="0"/>
            <a:t>No differences from sighted peers</a:t>
          </a:r>
          <a:endParaRPr lang="ga-IE" sz="2000" kern="1200" dirty="0"/>
        </a:p>
      </dsp:txBody>
      <dsp:txXfrm rot="5400000">
        <a:off x="3211082" y="2657036"/>
        <a:ext cx="1595145" cy="1595145"/>
      </dsp:txXfrm>
    </dsp:sp>
    <dsp:sp modelId="{1B219824-6C12-492D-B602-6C12FE451B50}">
      <dsp:nvSpPr>
        <dsp:cNvPr id="0" name=""/>
        <dsp:cNvSpPr/>
      </dsp:nvSpPr>
      <dsp:spPr>
        <a:xfrm>
          <a:off x="4468888" y="2136048"/>
          <a:ext cx="778876" cy="677283"/>
        </a:xfrm>
        <a:prstGeom prst="circular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82413D28-039A-493A-B670-80BD3F9B3957}">
      <dsp:nvSpPr>
        <dsp:cNvPr id="0" name=""/>
        <dsp:cNvSpPr/>
      </dsp:nvSpPr>
      <dsp:spPr>
        <a:xfrm rot="10800000">
          <a:off x="4741316" y="3015701"/>
          <a:ext cx="778876" cy="677283"/>
        </a:xfrm>
        <a:prstGeom prst="circular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98C55-5DDC-422C-9554-447E0316FA28}" type="datetimeFigureOut">
              <a:rPr lang="en-US"/>
              <a:t>11/14/2023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713F2-2FA8-4576-B990-8644B9DAFBA2}" type="slidenum">
              <a:rPr lang="en-US"/>
              <a:t>‹#›</a:t>
            </a:fld>
            <a:endParaRPr lang="en-US"/>
          </a:p>
        </p:txBody>
      </p:sp>
    </p:spTree>
    <p:extLst>
      <p:ext uri="{BB962C8B-B14F-4D97-AF65-F5344CB8AC3E}">
        <p14:creationId xmlns:p14="http://schemas.microsoft.com/office/powerpoint/2010/main" val="51782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533"/>
              </a:spcBef>
              <a:spcAft>
                <a:spcPts val="267"/>
              </a:spcAft>
              <a:buFont typeface="Arial"/>
              <a:buChar char="•"/>
            </a:pPr>
            <a:r>
              <a:rPr lang="en-US" dirty="0"/>
              <a:t>Canaan Barrie</a:t>
            </a:r>
          </a:p>
          <a:p>
            <a:pPr marL="285750" indent="-285750">
              <a:lnSpc>
                <a:spcPct val="90000"/>
              </a:lnSpc>
              <a:spcBef>
                <a:spcPts val="533"/>
              </a:spcBef>
              <a:spcAft>
                <a:spcPts val="267"/>
              </a:spcAft>
              <a:buFont typeface="Arial"/>
              <a:buChar char="•"/>
            </a:pPr>
            <a:r>
              <a:rPr lang="en-US" dirty="0"/>
              <a:t>Many children with vision impairment and complex needs have significant difficulties processing and interpreting auditory and visual information. Spoken words and manual signs are fleeting and usually bear no direct resemblance to the items they refer to.</a:t>
            </a:r>
          </a:p>
          <a:p>
            <a:pPr marL="285750" indent="-285750">
              <a:lnSpc>
                <a:spcPct val="90000"/>
              </a:lnSpc>
              <a:spcBef>
                <a:spcPts val="533"/>
              </a:spcBef>
              <a:spcAft>
                <a:spcPts val="267"/>
              </a:spcAft>
              <a:buFont typeface="Arial"/>
              <a:buChar char="•"/>
            </a:pPr>
            <a:r>
              <a:rPr lang="en-US" dirty="0"/>
              <a:t>Some children with vision impairment and complex needs frequently move in and out of alertness, and this may be especially true of those who also have poorly-controlled epilepsy.</a:t>
            </a:r>
          </a:p>
          <a:p>
            <a:pPr marL="285750" indent="-285750">
              <a:lnSpc>
                <a:spcPct val="90000"/>
              </a:lnSpc>
              <a:spcBef>
                <a:spcPts val="533"/>
              </a:spcBef>
              <a:spcAft>
                <a:spcPts val="267"/>
              </a:spcAft>
              <a:buFont typeface="Arial"/>
              <a:buChar char="•"/>
            </a:pPr>
            <a:r>
              <a:rPr lang="en-US" dirty="0"/>
              <a:t>In addition, many children with vision impairment and complex needs have difficulty focusing their attention. It is not surprising, then, that they often fail to attend to something as brief as a spoken word or manual sign. Their difficulties continue even if they do attend. This is because they also process information slowly. By the time they have interpreted and understood what they have heard or seen, events may well have moved on, leaving them confused.</a:t>
            </a:r>
          </a:p>
          <a:p>
            <a:pPr marL="285750" indent="-285750">
              <a:lnSpc>
                <a:spcPct val="90000"/>
              </a:lnSpc>
              <a:spcBef>
                <a:spcPts val="533"/>
              </a:spcBef>
              <a:spcAft>
                <a:spcPts val="267"/>
              </a:spcAft>
              <a:buFont typeface="Arial"/>
              <a:buChar char="•"/>
            </a:pPr>
            <a:r>
              <a:rPr lang="en-US" dirty="0"/>
              <a:t>Some children with vision impairment and complex needs find it is easier to understand when</a:t>
            </a:r>
          </a:p>
          <a:p>
            <a:pPr marL="285750" indent="-285750">
              <a:lnSpc>
                <a:spcPct val="90000"/>
              </a:lnSpc>
              <a:spcBef>
                <a:spcPts val="533"/>
              </a:spcBef>
              <a:spcAft>
                <a:spcPts val="267"/>
              </a:spcAft>
              <a:buFont typeface="Arial"/>
              <a:buChar char="•"/>
            </a:pPr>
            <a:r>
              <a:rPr lang="en-US" dirty="0"/>
              <a:t>to attach a special meaning to an object, that object is regarded as an "object of reference".</a:t>
            </a:r>
          </a:p>
          <a:p>
            <a:pPr marL="285750" indent="-285750">
              <a:lnSpc>
                <a:spcPct val="90000"/>
              </a:lnSpc>
              <a:spcBef>
                <a:spcPts val="533"/>
              </a:spcBef>
              <a:spcAft>
                <a:spcPts val="267"/>
              </a:spcAft>
              <a:buFont typeface="Arial"/>
              <a:buChar char="•"/>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89713F2-2FA8-4576-B990-8644B9DAFBA2}" type="slidenum">
              <a:rPr lang="en-US"/>
              <a:t>3</a:t>
            </a:fld>
            <a:endParaRPr lang="en-US"/>
          </a:p>
        </p:txBody>
      </p:sp>
    </p:spTree>
    <p:extLst>
      <p:ext uri="{BB962C8B-B14F-4D97-AF65-F5344CB8AC3E}">
        <p14:creationId xmlns:p14="http://schemas.microsoft.com/office/powerpoint/2010/main" val="27336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89713F2-2FA8-4576-B990-8644B9DAFBA2}" type="slidenum">
              <a:rPr lang="en-US" smtClean="0"/>
              <a:t>4</a:t>
            </a:fld>
            <a:endParaRPr lang="en-US"/>
          </a:p>
        </p:txBody>
      </p:sp>
    </p:spTree>
    <p:extLst>
      <p:ext uri="{BB962C8B-B14F-4D97-AF65-F5344CB8AC3E}">
        <p14:creationId xmlns:p14="http://schemas.microsoft.com/office/powerpoint/2010/main" val="247087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F4C729A-2795-4005-BF27-823697EFFCE0}" type="slidenum">
              <a:rPr lang="en-IE" smtClean="0"/>
              <a:t>10</a:t>
            </a:fld>
            <a:endParaRPr lang="en-IE"/>
          </a:p>
        </p:txBody>
      </p:sp>
    </p:spTree>
    <p:extLst>
      <p:ext uri="{BB962C8B-B14F-4D97-AF65-F5344CB8AC3E}">
        <p14:creationId xmlns:p14="http://schemas.microsoft.com/office/powerpoint/2010/main" val="145735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B4E9088F-7662-4C7C-9FC8-51A7DBBBCB49}" type="datetimeFigureOut">
              <a:rPr lang="en-IE" smtClean="0"/>
              <a:t>14/11/2023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97E36CC-2C85-4724-AF78-3B53CC25BA6B}" type="slidenum">
              <a:rPr lang="en-IE" smtClean="0"/>
              <a:t>‹#›</a:t>
            </a:fld>
            <a:endParaRPr lang="en-IE"/>
          </a:p>
        </p:txBody>
      </p:sp>
    </p:spTree>
    <p:extLst>
      <p:ext uri="{BB962C8B-B14F-4D97-AF65-F5344CB8AC3E}">
        <p14:creationId xmlns:p14="http://schemas.microsoft.com/office/powerpoint/2010/main" val="200341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4E9088F-7662-4C7C-9FC8-51A7DBBBCB49}" type="datetimeFigureOut">
              <a:rPr lang="en-IE" smtClean="0"/>
              <a:t>14/11/2023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97E36CC-2C85-4724-AF78-3B53CC25BA6B}" type="slidenum">
              <a:rPr lang="en-IE" smtClean="0"/>
              <a:t>‹#›</a:t>
            </a:fld>
            <a:endParaRPr lang="en-IE"/>
          </a:p>
        </p:txBody>
      </p:sp>
    </p:spTree>
    <p:extLst>
      <p:ext uri="{BB962C8B-B14F-4D97-AF65-F5344CB8AC3E}">
        <p14:creationId xmlns:p14="http://schemas.microsoft.com/office/powerpoint/2010/main" val="137902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4E9088F-7662-4C7C-9FC8-51A7DBBBCB49}" type="datetimeFigureOut">
              <a:rPr lang="en-IE" smtClean="0"/>
              <a:t>14/11/2023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97E36CC-2C85-4724-AF78-3B53CC25BA6B}" type="slidenum">
              <a:rPr lang="en-IE" smtClean="0"/>
              <a:t>‹#›</a:t>
            </a:fld>
            <a:endParaRPr lang="en-IE"/>
          </a:p>
        </p:txBody>
      </p:sp>
    </p:spTree>
    <p:extLst>
      <p:ext uri="{BB962C8B-B14F-4D97-AF65-F5344CB8AC3E}">
        <p14:creationId xmlns:p14="http://schemas.microsoft.com/office/powerpoint/2010/main" val="1809139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urple - Image">
    <p:spTree>
      <p:nvGrpSpPr>
        <p:cNvPr id="1" name=""/>
        <p:cNvGrpSpPr/>
        <p:nvPr/>
      </p:nvGrpSpPr>
      <p:grpSpPr>
        <a:xfrm>
          <a:off x="0" y="0"/>
          <a:ext cx="0" cy="0"/>
          <a:chOff x="0" y="0"/>
          <a:chExt cx="0" cy="0"/>
        </a:xfrm>
      </p:grpSpPr>
      <p:pic>
        <p:nvPicPr>
          <p:cNvPr id="14" name="Picture 13" descr="ChildVision_Background_Powerpoint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9"/>
          <p:cNvSpPr>
            <a:spLocks noGrp="1"/>
          </p:cNvSpPr>
          <p:nvPr>
            <p:ph type="body" sz="quarter" idx="14" hasCustomPrompt="1"/>
          </p:nvPr>
        </p:nvSpPr>
        <p:spPr>
          <a:xfrm>
            <a:off x="570186" y="3948117"/>
            <a:ext cx="4760383" cy="496047"/>
          </a:xfrm>
          <a:prstGeom prst="rect">
            <a:avLst/>
          </a:prstGeom>
        </p:spPr>
        <p:txBody>
          <a:bodyPr anchor="b" anchorCtr="0"/>
          <a:lstStyle>
            <a:lvl1pPr marL="0" indent="0">
              <a:buFontTx/>
              <a:buNone/>
              <a:defRPr sz="2133">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Name of presenter</a:t>
            </a:r>
          </a:p>
        </p:txBody>
      </p:sp>
      <p:sp>
        <p:nvSpPr>
          <p:cNvPr id="4" name="Text Placeholder 3"/>
          <p:cNvSpPr>
            <a:spLocks noGrp="1"/>
          </p:cNvSpPr>
          <p:nvPr>
            <p:ph type="body" sz="quarter" idx="16" hasCustomPrompt="1"/>
          </p:nvPr>
        </p:nvSpPr>
        <p:spPr>
          <a:xfrm>
            <a:off x="571180" y="4506297"/>
            <a:ext cx="4760384" cy="287867"/>
          </a:xfrm>
          <a:prstGeom prst="rect">
            <a:avLst/>
          </a:prstGeom>
        </p:spPr>
        <p:txBody>
          <a:bodyPr/>
          <a:lstStyle>
            <a:lvl1pPr marL="0" indent="0">
              <a:buNone/>
              <a:defRPr>
                <a:solidFill>
                  <a:schemeClr val="bg1"/>
                </a:solidFill>
                <a:latin typeface="+mj-lt"/>
              </a:defRPr>
            </a:lvl1pPr>
            <a:lvl2pPr marL="237061" indent="0">
              <a:buFont typeface="Arial" panose="020B0604020202020204" pitchFamily="34" charset="0"/>
              <a:buNone/>
              <a:defRPr>
                <a:solidFill>
                  <a:schemeClr val="bg1"/>
                </a:solidFill>
              </a:defRPr>
            </a:lvl2pPr>
            <a:lvl3pPr marL="482588" indent="0">
              <a:buFont typeface="Arial" panose="020B0604020202020204" pitchFamily="34" charset="0"/>
              <a:buNone/>
              <a:defRPr>
                <a:solidFill>
                  <a:schemeClr val="bg1"/>
                </a:solidFill>
              </a:defRPr>
            </a:lvl3pPr>
            <a:lvl4pPr marL="719649" indent="0">
              <a:buFont typeface="Arial" panose="020B0604020202020204" pitchFamily="34" charset="0"/>
              <a:buNone/>
              <a:defRPr>
                <a:solidFill>
                  <a:schemeClr val="bg1"/>
                </a:solidFill>
              </a:defRPr>
            </a:lvl4pPr>
            <a:lvl5pPr marL="956709" indent="0">
              <a:buFont typeface="Arial" panose="020B0604020202020204" pitchFamily="34" charset="0"/>
              <a:buNone/>
              <a:defRPr>
                <a:solidFill>
                  <a:schemeClr val="bg1"/>
                </a:solidFill>
              </a:defRPr>
            </a:lvl5pPr>
          </a:lstStyle>
          <a:p>
            <a:pPr lvl="0"/>
            <a:r>
              <a:rPr lang="en-US" dirty="0"/>
              <a:t>Date in full</a:t>
            </a:r>
            <a:endParaRPr lang="en-GB" dirty="0"/>
          </a:p>
        </p:txBody>
      </p:sp>
      <p:sp>
        <p:nvSpPr>
          <p:cNvPr id="2" name="Title 1"/>
          <p:cNvSpPr>
            <a:spLocks noGrp="1"/>
          </p:cNvSpPr>
          <p:nvPr>
            <p:ph type="ctrTitle" hasCustomPrompt="1"/>
          </p:nvPr>
        </p:nvSpPr>
        <p:spPr>
          <a:xfrm>
            <a:off x="570185" y="1285064"/>
            <a:ext cx="5304344" cy="2387600"/>
          </a:xfrm>
          <a:prstGeom prst="rect">
            <a:avLst/>
          </a:prstGeom>
        </p:spPr>
        <p:txBody>
          <a:bodyPr anchor="ctr" anchorCtr="0"/>
          <a:lstStyle>
            <a:lvl1pPr algn="l">
              <a:defRPr sz="5333" baseline="0">
                <a:solidFill>
                  <a:schemeClr val="bg1"/>
                </a:solidFill>
              </a:defRPr>
            </a:lvl1pPr>
          </a:lstStyle>
          <a:p>
            <a:r>
              <a:rPr lang="en-US" dirty="0"/>
              <a:t>Presentation </a:t>
            </a:r>
            <a:br>
              <a:rPr lang="en-US" dirty="0"/>
            </a:br>
            <a:r>
              <a:rPr lang="en-US" dirty="0"/>
              <a:t>title goes here</a:t>
            </a:r>
          </a:p>
        </p:txBody>
      </p:sp>
    </p:spTree>
    <p:extLst>
      <p:ext uri="{BB962C8B-B14F-4D97-AF65-F5344CB8AC3E}">
        <p14:creationId xmlns:p14="http://schemas.microsoft.com/office/powerpoint/2010/main" val="752888446"/>
      </p:ext>
    </p:extLst>
  </p:cSld>
  <p:clrMapOvr>
    <a:masterClrMapping/>
  </p:clrMapOvr>
  <p:extLst>
    <p:ext uri="{DCECCB84-F9BA-43D5-87BE-67443E8EF086}">
      <p15:sldGuideLst xmlns:p15="http://schemas.microsoft.com/office/powerpoint/2012/main">
        <p15:guide id="1" orient="horz" pos="3117">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pic>
        <p:nvPicPr>
          <p:cNvPr id="3" name="Picture 2" descr="ChildVision_Background_Powerpoint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
        <p:nvSpPr>
          <p:cNvPr id="2" name="Title 1"/>
          <p:cNvSpPr>
            <a:spLocks noGrp="1"/>
          </p:cNvSpPr>
          <p:nvPr>
            <p:ph type="title" hasCustomPrompt="1"/>
          </p:nvPr>
        </p:nvSpPr>
        <p:spPr>
          <a:xfrm>
            <a:off x="649400" y="488467"/>
            <a:ext cx="10890667" cy="590267"/>
          </a:xfrm>
          <a:prstGeom prst="rect">
            <a:avLst/>
          </a:prstGeom>
        </p:spPr>
        <p:txBody>
          <a:bodyPr/>
          <a:lstStyle>
            <a:lvl1pPr>
              <a:defRPr baseline="0">
                <a:solidFill>
                  <a:srgbClr val="59127B"/>
                </a:solidFill>
              </a:defRPr>
            </a:lvl1pPr>
          </a:lstStyle>
          <a:p>
            <a:r>
              <a:rPr lang="en-US" dirty="0"/>
              <a:t>Title goes here, 2 columns</a:t>
            </a:r>
          </a:p>
        </p:txBody>
      </p:sp>
      <p:sp>
        <p:nvSpPr>
          <p:cNvPr id="4" name="Text Placeholder 3"/>
          <p:cNvSpPr>
            <a:spLocks noGrp="1"/>
          </p:cNvSpPr>
          <p:nvPr>
            <p:ph type="body" sz="quarter" idx="16" hasCustomPrompt="1"/>
          </p:nvPr>
        </p:nvSpPr>
        <p:spPr>
          <a:xfrm>
            <a:off x="649400" y="974402"/>
            <a:ext cx="10890667" cy="656541"/>
          </a:xfrm>
          <a:prstGeom prst="rect">
            <a:avLst/>
          </a:prstGeom>
        </p:spPr>
        <p:txBody>
          <a:bodyPr/>
          <a:lstStyle>
            <a:lvl1pPr marL="0" indent="0">
              <a:buNone/>
              <a:defRPr sz="2400" baseline="0">
                <a:solidFill>
                  <a:schemeClr val="tx1">
                    <a:lumMod val="75000"/>
                    <a:lumOff val="25000"/>
                  </a:schemeClr>
                </a:solidFill>
                <a:latin typeface="+mj-lt"/>
              </a:defRPr>
            </a:lvl1pPr>
          </a:lstStyle>
          <a:p>
            <a:pPr lvl="0"/>
            <a:r>
              <a:rPr lang="en-US" dirty="0" err="1"/>
              <a:t>Subheader</a:t>
            </a:r>
            <a:r>
              <a:rPr lang="en-US" dirty="0"/>
              <a:t> goes here</a:t>
            </a:r>
          </a:p>
        </p:txBody>
      </p:sp>
      <p:sp>
        <p:nvSpPr>
          <p:cNvPr id="5" name="Text Placeholder 4"/>
          <p:cNvSpPr>
            <a:spLocks noGrp="1"/>
          </p:cNvSpPr>
          <p:nvPr>
            <p:ph type="body" sz="quarter" idx="17" hasCustomPrompt="1"/>
          </p:nvPr>
        </p:nvSpPr>
        <p:spPr>
          <a:xfrm>
            <a:off x="648000" y="2006400"/>
            <a:ext cx="5280000" cy="3648000"/>
          </a:xfrm>
          <a:prstGeom prst="rect">
            <a:avLst/>
          </a:prstGeom>
        </p:spPr>
        <p:txBody>
          <a:bodyPr/>
          <a:lstStyle>
            <a:lvl1pPr>
              <a:spcBef>
                <a:spcPts val="533"/>
              </a:spcBef>
              <a:spcAft>
                <a:spcPts val="267"/>
              </a:spcAft>
              <a:buClr>
                <a:srgbClr val="59127B"/>
              </a:buClr>
              <a:defRPr>
                <a:solidFill>
                  <a:schemeClr val="tx1">
                    <a:lumMod val="75000"/>
                    <a:lumOff val="25000"/>
                  </a:schemeClr>
                </a:solidFill>
              </a:defRPr>
            </a:lvl1pPr>
            <a:lvl2pPr marL="465655" indent="-228594">
              <a:spcAft>
                <a:spcPts val="267"/>
              </a:spcAft>
              <a:buClr>
                <a:srgbClr val="59127B"/>
              </a:buClr>
              <a:buFont typeface="Arial" panose="020B0604020202020204" pitchFamily="34" charset="0"/>
              <a:buChar char="•"/>
              <a:defRPr/>
            </a:lvl2pPr>
            <a:lvl3pPr marL="711182" indent="-228594">
              <a:spcBef>
                <a:spcPts val="0"/>
              </a:spcBef>
              <a:spcAft>
                <a:spcPts val="267"/>
              </a:spcAft>
              <a:buClr>
                <a:srgbClr val="59127B"/>
              </a:buClr>
              <a:buFont typeface="Calibri" panose="020F0502020204030204" pitchFamily="34" charset="0"/>
              <a:buChar char="-"/>
              <a:defRPr/>
            </a:lvl3pPr>
          </a:lstStyle>
          <a:p>
            <a:r>
              <a:rPr lang="en-US" dirty="0"/>
              <a:t>Type text here</a:t>
            </a:r>
          </a:p>
          <a:p>
            <a:pPr lvl="1"/>
            <a:endParaRPr lang="en-US" dirty="0"/>
          </a:p>
          <a:p>
            <a:pPr lvl="2"/>
            <a:endParaRPr lang="en-US" dirty="0"/>
          </a:p>
        </p:txBody>
      </p:sp>
      <p:sp>
        <p:nvSpPr>
          <p:cNvPr id="16" name="Text Placeholder 4"/>
          <p:cNvSpPr>
            <a:spLocks noGrp="1"/>
          </p:cNvSpPr>
          <p:nvPr>
            <p:ph type="body" sz="quarter" idx="18" hasCustomPrompt="1"/>
          </p:nvPr>
        </p:nvSpPr>
        <p:spPr>
          <a:xfrm>
            <a:off x="6240000" y="2006400"/>
            <a:ext cx="5280000" cy="3648000"/>
          </a:xfrm>
          <a:prstGeom prst="rect">
            <a:avLst/>
          </a:prstGeom>
        </p:spPr>
        <p:txBody>
          <a:bodyPr/>
          <a:lstStyle>
            <a:lvl1pPr>
              <a:buClr>
                <a:srgbClr val="59127B"/>
              </a:buClr>
              <a:defRPr>
                <a:solidFill>
                  <a:schemeClr val="tx1">
                    <a:lumMod val="75000"/>
                    <a:lumOff val="25000"/>
                  </a:schemeClr>
                </a:solidFill>
              </a:defRPr>
            </a:lvl1pPr>
            <a:lvl2pPr>
              <a:buClr>
                <a:srgbClr val="59127B"/>
              </a:buClr>
              <a:defRPr/>
            </a:lvl2pPr>
            <a:lvl3pPr>
              <a:buClr>
                <a:srgbClr val="59127B"/>
              </a:buClr>
              <a:defRPr/>
            </a:lvl3pPr>
          </a:lstStyle>
          <a:p>
            <a:r>
              <a:rPr lang="en-US" dirty="0"/>
              <a:t>Type text here</a:t>
            </a:r>
          </a:p>
          <a:p>
            <a:pPr lvl="1"/>
            <a:endParaRPr lang="en-US" dirty="0"/>
          </a:p>
          <a:p>
            <a:pPr lvl="2"/>
            <a:endParaRPr lang="en-US" dirty="0"/>
          </a:p>
        </p:txBody>
      </p:sp>
    </p:spTree>
    <p:extLst>
      <p:ext uri="{BB962C8B-B14F-4D97-AF65-F5344CB8AC3E}">
        <p14:creationId xmlns:p14="http://schemas.microsoft.com/office/powerpoint/2010/main" val="2962280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pic>
        <p:nvPicPr>
          <p:cNvPr id="3" name="Picture 2" descr="ChildVision_Background_Powerpoint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
        <p:nvSpPr>
          <p:cNvPr id="4" name="Title 1"/>
          <p:cNvSpPr>
            <a:spLocks noGrp="1"/>
          </p:cNvSpPr>
          <p:nvPr>
            <p:ph type="title" hasCustomPrompt="1"/>
          </p:nvPr>
        </p:nvSpPr>
        <p:spPr>
          <a:xfrm>
            <a:off x="649400" y="488467"/>
            <a:ext cx="10890667" cy="590267"/>
          </a:xfrm>
          <a:prstGeom prst="rect">
            <a:avLst/>
          </a:prstGeom>
        </p:spPr>
        <p:txBody>
          <a:bodyPr/>
          <a:lstStyle>
            <a:lvl1pPr>
              <a:defRPr baseline="0">
                <a:solidFill>
                  <a:srgbClr val="59127B"/>
                </a:solidFill>
              </a:defRPr>
            </a:lvl1pPr>
          </a:lstStyle>
          <a:p>
            <a:r>
              <a:rPr lang="en-US" dirty="0"/>
              <a:t>Title goes here, 1 column</a:t>
            </a:r>
          </a:p>
        </p:txBody>
      </p:sp>
      <p:sp>
        <p:nvSpPr>
          <p:cNvPr id="5" name="Text Placeholder 3"/>
          <p:cNvSpPr>
            <a:spLocks noGrp="1"/>
          </p:cNvSpPr>
          <p:nvPr>
            <p:ph type="body" sz="quarter" idx="16" hasCustomPrompt="1"/>
          </p:nvPr>
        </p:nvSpPr>
        <p:spPr>
          <a:xfrm>
            <a:off x="649400" y="974402"/>
            <a:ext cx="10890667" cy="656541"/>
          </a:xfrm>
          <a:prstGeom prst="rect">
            <a:avLst/>
          </a:prstGeom>
        </p:spPr>
        <p:txBody>
          <a:bodyPr/>
          <a:lstStyle>
            <a:lvl1pPr marL="0" indent="0">
              <a:buNone/>
              <a:defRPr sz="2400" baseline="0">
                <a:solidFill>
                  <a:schemeClr val="tx1">
                    <a:lumMod val="75000"/>
                    <a:lumOff val="25000"/>
                  </a:schemeClr>
                </a:solidFill>
                <a:latin typeface="+mj-lt"/>
              </a:defRPr>
            </a:lvl1pPr>
          </a:lstStyle>
          <a:p>
            <a:pPr lvl="0"/>
            <a:r>
              <a:rPr lang="en-US" dirty="0" err="1"/>
              <a:t>Subheader</a:t>
            </a:r>
            <a:r>
              <a:rPr lang="en-US" dirty="0"/>
              <a:t> goes here</a:t>
            </a:r>
          </a:p>
        </p:txBody>
      </p:sp>
      <p:sp>
        <p:nvSpPr>
          <p:cNvPr id="6" name="Text Placeholder 4"/>
          <p:cNvSpPr>
            <a:spLocks noGrp="1"/>
          </p:cNvSpPr>
          <p:nvPr>
            <p:ph type="body" sz="quarter" idx="17" hasCustomPrompt="1"/>
          </p:nvPr>
        </p:nvSpPr>
        <p:spPr>
          <a:xfrm>
            <a:off x="648000" y="2006400"/>
            <a:ext cx="10892001" cy="3648000"/>
          </a:xfrm>
          <a:prstGeom prst="rect">
            <a:avLst/>
          </a:prstGeom>
        </p:spPr>
        <p:txBody>
          <a:bodyPr/>
          <a:lstStyle>
            <a:lvl1pPr>
              <a:spcBef>
                <a:spcPts val="533"/>
              </a:spcBef>
              <a:spcAft>
                <a:spcPts val="267"/>
              </a:spcAft>
              <a:buClr>
                <a:srgbClr val="59127B"/>
              </a:buClr>
              <a:defRPr>
                <a:solidFill>
                  <a:schemeClr val="tx1">
                    <a:lumMod val="75000"/>
                    <a:lumOff val="25000"/>
                  </a:schemeClr>
                </a:solidFill>
              </a:defRPr>
            </a:lvl1pPr>
            <a:lvl2pPr marL="465655" indent="-228594">
              <a:spcAft>
                <a:spcPts val="267"/>
              </a:spcAft>
              <a:buClr>
                <a:srgbClr val="59127B"/>
              </a:buClr>
              <a:buFont typeface="Arial" panose="020B0604020202020204" pitchFamily="34" charset="0"/>
              <a:buChar char="•"/>
              <a:defRPr/>
            </a:lvl2pPr>
            <a:lvl3pPr marL="711182" indent="-228594">
              <a:spcBef>
                <a:spcPts val="0"/>
              </a:spcBef>
              <a:spcAft>
                <a:spcPts val="267"/>
              </a:spcAft>
              <a:buClr>
                <a:srgbClr val="59127B"/>
              </a:buClr>
              <a:buFont typeface="Calibri" panose="020F0502020204030204" pitchFamily="34" charset="0"/>
              <a:buChar char="-"/>
              <a:defRPr/>
            </a:lvl3pPr>
          </a:lstStyle>
          <a:p>
            <a:r>
              <a:rPr lang="en-US" dirty="0"/>
              <a:t>Type text here</a:t>
            </a:r>
          </a:p>
          <a:p>
            <a:pPr lvl="1"/>
            <a:endParaRPr lang="en-US" dirty="0"/>
          </a:p>
          <a:p>
            <a:pPr lvl="2"/>
            <a:endParaRPr lang="en-US" dirty="0"/>
          </a:p>
        </p:txBody>
      </p:sp>
    </p:spTree>
    <p:extLst>
      <p:ext uri="{BB962C8B-B14F-4D97-AF65-F5344CB8AC3E}">
        <p14:creationId xmlns:p14="http://schemas.microsoft.com/office/powerpoint/2010/main" val="120666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4E9088F-7662-4C7C-9FC8-51A7DBBBCB49}" type="datetimeFigureOut">
              <a:rPr lang="en-IE" smtClean="0"/>
              <a:t>14/11/2023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97E36CC-2C85-4724-AF78-3B53CC25BA6B}" type="slidenum">
              <a:rPr lang="en-IE" smtClean="0"/>
              <a:t>‹#›</a:t>
            </a:fld>
            <a:endParaRPr lang="en-IE"/>
          </a:p>
        </p:txBody>
      </p:sp>
    </p:spTree>
    <p:extLst>
      <p:ext uri="{BB962C8B-B14F-4D97-AF65-F5344CB8AC3E}">
        <p14:creationId xmlns:p14="http://schemas.microsoft.com/office/powerpoint/2010/main" val="157713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E9088F-7662-4C7C-9FC8-51A7DBBBCB49}" type="datetimeFigureOut">
              <a:rPr lang="en-IE" smtClean="0"/>
              <a:t>14/11/2023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97E36CC-2C85-4724-AF78-3B53CC25BA6B}" type="slidenum">
              <a:rPr lang="en-IE" smtClean="0"/>
              <a:t>‹#›</a:t>
            </a:fld>
            <a:endParaRPr lang="en-IE"/>
          </a:p>
        </p:txBody>
      </p:sp>
    </p:spTree>
    <p:extLst>
      <p:ext uri="{BB962C8B-B14F-4D97-AF65-F5344CB8AC3E}">
        <p14:creationId xmlns:p14="http://schemas.microsoft.com/office/powerpoint/2010/main" val="252599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B4E9088F-7662-4C7C-9FC8-51A7DBBBCB49}" type="datetimeFigureOut">
              <a:rPr lang="en-IE" smtClean="0"/>
              <a:t>14/11/2023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97E36CC-2C85-4724-AF78-3B53CC25BA6B}" type="slidenum">
              <a:rPr lang="en-IE" smtClean="0"/>
              <a:t>‹#›</a:t>
            </a:fld>
            <a:endParaRPr lang="en-IE"/>
          </a:p>
        </p:txBody>
      </p:sp>
    </p:spTree>
    <p:extLst>
      <p:ext uri="{BB962C8B-B14F-4D97-AF65-F5344CB8AC3E}">
        <p14:creationId xmlns:p14="http://schemas.microsoft.com/office/powerpoint/2010/main" val="169037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B4E9088F-7662-4C7C-9FC8-51A7DBBBCB49}" type="datetimeFigureOut">
              <a:rPr lang="en-IE" smtClean="0"/>
              <a:t>14/11/2023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97E36CC-2C85-4724-AF78-3B53CC25BA6B}" type="slidenum">
              <a:rPr lang="en-IE" smtClean="0"/>
              <a:t>‹#›</a:t>
            </a:fld>
            <a:endParaRPr lang="en-IE"/>
          </a:p>
        </p:txBody>
      </p:sp>
    </p:spTree>
    <p:extLst>
      <p:ext uri="{BB962C8B-B14F-4D97-AF65-F5344CB8AC3E}">
        <p14:creationId xmlns:p14="http://schemas.microsoft.com/office/powerpoint/2010/main" val="28964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B4E9088F-7662-4C7C-9FC8-51A7DBBBCB49}" type="datetimeFigureOut">
              <a:rPr lang="en-IE" smtClean="0"/>
              <a:t>14/11/2023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97E36CC-2C85-4724-AF78-3B53CC25BA6B}" type="slidenum">
              <a:rPr lang="en-IE" smtClean="0"/>
              <a:t>‹#›</a:t>
            </a:fld>
            <a:endParaRPr lang="en-IE"/>
          </a:p>
        </p:txBody>
      </p:sp>
    </p:spTree>
    <p:extLst>
      <p:ext uri="{BB962C8B-B14F-4D97-AF65-F5344CB8AC3E}">
        <p14:creationId xmlns:p14="http://schemas.microsoft.com/office/powerpoint/2010/main" val="292609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9088F-7662-4C7C-9FC8-51A7DBBBCB49}" type="datetimeFigureOut">
              <a:rPr lang="en-IE" smtClean="0"/>
              <a:t>14/11/2023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97E36CC-2C85-4724-AF78-3B53CC25BA6B}" type="slidenum">
              <a:rPr lang="en-IE" smtClean="0"/>
              <a:t>‹#›</a:t>
            </a:fld>
            <a:endParaRPr lang="en-IE"/>
          </a:p>
        </p:txBody>
      </p:sp>
    </p:spTree>
    <p:extLst>
      <p:ext uri="{BB962C8B-B14F-4D97-AF65-F5344CB8AC3E}">
        <p14:creationId xmlns:p14="http://schemas.microsoft.com/office/powerpoint/2010/main" val="147320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E9088F-7662-4C7C-9FC8-51A7DBBBCB49}" type="datetimeFigureOut">
              <a:rPr lang="en-IE" smtClean="0"/>
              <a:t>14/11/2023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97E36CC-2C85-4724-AF78-3B53CC25BA6B}" type="slidenum">
              <a:rPr lang="en-IE" smtClean="0"/>
              <a:t>‹#›</a:t>
            </a:fld>
            <a:endParaRPr lang="en-IE"/>
          </a:p>
        </p:txBody>
      </p:sp>
    </p:spTree>
    <p:extLst>
      <p:ext uri="{BB962C8B-B14F-4D97-AF65-F5344CB8AC3E}">
        <p14:creationId xmlns:p14="http://schemas.microsoft.com/office/powerpoint/2010/main" val="397755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E9088F-7662-4C7C-9FC8-51A7DBBBCB49}" type="datetimeFigureOut">
              <a:rPr lang="en-IE" smtClean="0"/>
              <a:t>14/11/2023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97E36CC-2C85-4724-AF78-3B53CC25BA6B}" type="slidenum">
              <a:rPr lang="en-IE" smtClean="0"/>
              <a:t>‹#›</a:t>
            </a:fld>
            <a:endParaRPr lang="en-IE"/>
          </a:p>
        </p:txBody>
      </p:sp>
    </p:spTree>
    <p:extLst>
      <p:ext uri="{BB962C8B-B14F-4D97-AF65-F5344CB8AC3E}">
        <p14:creationId xmlns:p14="http://schemas.microsoft.com/office/powerpoint/2010/main" val="364352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088F-7662-4C7C-9FC8-51A7DBBBCB49}" type="datetimeFigureOut">
              <a:rPr lang="en-IE" smtClean="0"/>
              <a:t>14/11/2023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E36CC-2C85-4724-AF78-3B53CC25BA6B}" type="slidenum">
              <a:rPr lang="en-IE" smtClean="0"/>
              <a:t>‹#›</a:t>
            </a:fld>
            <a:endParaRPr lang="en-IE"/>
          </a:p>
        </p:txBody>
      </p:sp>
    </p:spTree>
    <p:extLst>
      <p:ext uri="{BB962C8B-B14F-4D97-AF65-F5344CB8AC3E}">
        <p14:creationId xmlns:p14="http://schemas.microsoft.com/office/powerpoint/2010/main" val="2062470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 Id="rId6" Type="http://schemas.openxmlformats.org/officeDocument/2006/relationships/image" Target="../media/image22.jfif"/><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1361" y="1467944"/>
            <a:ext cx="6444569" cy="2387600"/>
          </a:xfrm>
        </p:spPr>
        <p:txBody>
          <a:bodyPr>
            <a:normAutofit/>
          </a:bodyPr>
          <a:lstStyle/>
          <a:p>
            <a:pPr algn="ctr"/>
            <a:r>
              <a:rPr lang="en-US" sz="2200" b="1" dirty="0"/>
              <a:t>Sinead Fitzpatrick</a:t>
            </a:r>
            <a:br>
              <a:rPr lang="en-US" sz="2200" b="1" dirty="0"/>
            </a:br>
            <a:br>
              <a:rPr lang="en-US" sz="2200" dirty="0"/>
            </a:br>
            <a:r>
              <a:rPr lang="en-US" sz="2200" dirty="0"/>
              <a:t>Senior Speech and Language Therapist</a:t>
            </a:r>
            <a:br>
              <a:rPr lang="en-US" sz="2200" dirty="0"/>
            </a:br>
            <a:r>
              <a:rPr lang="en-US" sz="2200" dirty="0"/>
              <a:t>Director of Clinical Therapy Services at ChildVision</a:t>
            </a:r>
          </a:p>
        </p:txBody>
      </p:sp>
    </p:spTree>
    <p:extLst>
      <p:ext uri="{BB962C8B-B14F-4D97-AF65-F5344CB8AC3E}">
        <p14:creationId xmlns:p14="http://schemas.microsoft.com/office/powerpoint/2010/main" val="415450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20255" y="399472"/>
            <a:ext cx="6635080" cy="43490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Blindisms</a:t>
            </a:r>
            <a:r>
              <a:rPr lang="en-US"/>
              <a:t> are stereotyped behaviors sometimes found in visually impaired toddlers or children. Blindism behaviors range from </a:t>
            </a:r>
            <a:r>
              <a:rPr lang="en-US" b="1"/>
              <a:t>body rocking, head swaying, eye rubbing, head banging, spinning to finger flicking.</a:t>
            </a:r>
            <a:r>
              <a:rPr lang="en-US"/>
              <a:t> These behaviors are </a:t>
            </a:r>
            <a:r>
              <a:rPr lang="en-US">
                <a:solidFill>
                  <a:srgbClr val="FF0000"/>
                </a:solidFill>
              </a:rPr>
              <a:t>repetitive</a:t>
            </a:r>
            <a:r>
              <a:rPr lang="en-US"/>
              <a:t> and </a:t>
            </a:r>
            <a:r>
              <a:rPr lang="en-US">
                <a:solidFill>
                  <a:srgbClr val="FF0000"/>
                </a:solidFill>
              </a:rPr>
              <a:t>serve no specific goals</a:t>
            </a:r>
            <a:r>
              <a:rPr lang="en-US"/>
              <a:t>, but can calm or soothe children if they are distressed.</a:t>
            </a:r>
            <a:endParaRPr lang="en-IE" dirty="0"/>
          </a:p>
        </p:txBody>
      </p:sp>
      <p:pic>
        <p:nvPicPr>
          <p:cNvPr id="3" name="Picture 2"/>
          <p:cNvPicPr>
            <a:picLocks noChangeAspect="1"/>
          </p:cNvPicPr>
          <p:nvPr/>
        </p:nvPicPr>
        <p:blipFill>
          <a:blip r:embed="rId3"/>
          <a:stretch>
            <a:fillRect/>
          </a:stretch>
        </p:blipFill>
        <p:spPr>
          <a:xfrm>
            <a:off x="7363900" y="284875"/>
            <a:ext cx="1962150" cy="1905000"/>
          </a:xfrm>
          <a:prstGeom prst="rect">
            <a:avLst/>
          </a:prstGeom>
        </p:spPr>
      </p:pic>
      <p:pic>
        <p:nvPicPr>
          <p:cNvPr id="1026" name="Picture 2" descr="Visual Symptoms and Individuals with ASD Visual symptoms highl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3900" y="2500312"/>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2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Look for Cl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22" y="987749"/>
            <a:ext cx="3619841" cy="45885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02400" y="1911927"/>
            <a:ext cx="4922982" cy="4431983"/>
          </a:xfrm>
          <a:prstGeom prst="rect">
            <a:avLst/>
          </a:prstGeom>
          <a:noFill/>
        </p:spPr>
        <p:txBody>
          <a:bodyPr wrap="square" rtlCol="0">
            <a:spAutoFit/>
          </a:bodyPr>
          <a:lstStyle/>
          <a:p>
            <a:r>
              <a:rPr lang="en-GB" sz="2400" b="1" dirty="0"/>
              <a:t>Functional Vision Assessment (FVA)</a:t>
            </a:r>
          </a:p>
          <a:p>
            <a:r>
              <a:rPr lang="en-GB" sz="2400" b="1" dirty="0"/>
              <a:t>Autism Diagnostic Interview Revised (ADIR)</a:t>
            </a:r>
          </a:p>
          <a:p>
            <a:r>
              <a:rPr lang="en-GB" sz="2400" b="1" dirty="0"/>
              <a:t>Autism Diagnostic Observation Schedule  (ADOS)</a:t>
            </a:r>
          </a:p>
          <a:p>
            <a:endParaRPr lang="en-GB" sz="2400" b="1" dirty="0"/>
          </a:p>
          <a:p>
            <a:endParaRPr lang="en-GB" sz="2400" b="1" dirty="0"/>
          </a:p>
          <a:p>
            <a:r>
              <a:rPr lang="en-GB" sz="2400" b="1" dirty="0"/>
              <a:t>Background:</a:t>
            </a:r>
          </a:p>
          <a:p>
            <a:r>
              <a:rPr lang="en-GB" sz="2400" b="1" dirty="0"/>
              <a:t>Therapy reports: SLT, PT, </a:t>
            </a:r>
            <a:r>
              <a:rPr lang="en-GB" sz="2400" b="1" dirty="0" err="1"/>
              <a:t>Psy</a:t>
            </a:r>
            <a:r>
              <a:rPr lang="en-GB" sz="2400" b="1" dirty="0"/>
              <a:t>, OT</a:t>
            </a:r>
          </a:p>
          <a:p>
            <a:r>
              <a:rPr lang="en-GB" sz="2400" b="1" dirty="0"/>
              <a:t>Observation profile</a:t>
            </a:r>
          </a:p>
          <a:p>
            <a:r>
              <a:rPr lang="en-GB" sz="2400" b="1" dirty="0"/>
              <a:t>School questionnaires</a:t>
            </a:r>
          </a:p>
          <a:p>
            <a:endParaRPr lang="en-GB" dirty="0"/>
          </a:p>
        </p:txBody>
      </p:sp>
      <p:sp>
        <p:nvSpPr>
          <p:cNvPr id="4" name="TextBox 3"/>
          <p:cNvSpPr txBox="1"/>
          <p:nvPr/>
        </p:nvSpPr>
        <p:spPr>
          <a:xfrm>
            <a:off x="997528" y="212437"/>
            <a:ext cx="9568872" cy="523220"/>
          </a:xfrm>
          <a:prstGeom prst="rect">
            <a:avLst/>
          </a:prstGeom>
          <a:noFill/>
        </p:spPr>
        <p:txBody>
          <a:bodyPr wrap="square" rtlCol="0">
            <a:spAutoFit/>
          </a:bodyPr>
          <a:lstStyle/>
          <a:p>
            <a:r>
              <a:rPr lang="en-GB" sz="2800" dirty="0"/>
              <a:t>How we assess for ASD in the visually impaired community</a:t>
            </a:r>
            <a:endParaRPr lang="en-IE" sz="2800" dirty="0"/>
          </a:p>
        </p:txBody>
      </p:sp>
    </p:spTree>
    <p:extLst>
      <p:ext uri="{BB962C8B-B14F-4D97-AF65-F5344CB8AC3E}">
        <p14:creationId xmlns:p14="http://schemas.microsoft.com/office/powerpoint/2010/main" val="193268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982" y="630627"/>
            <a:ext cx="6096000" cy="1477328"/>
          </a:xfrm>
          <a:prstGeom prst="rect">
            <a:avLst/>
          </a:prstGeom>
        </p:spPr>
        <p:txBody>
          <a:bodyPr>
            <a:spAutoFit/>
          </a:bodyPr>
          <a:lstStyle/>
          <a:p>
            <a:r>
              <a:rPr lang="en-IE" b="1" dirty="0">
                <a:solidFill>
                  <a:srgbClr val="FF0000"/>
                </a:solidFill>
              </a:rPr>
              <a:t>Joint attention </a:t>
            </a:r>
            <a:r>
              <a:rPr lang="en-IE" dirty="0"/>
              <a:t>is defined as the coordinated process of attention between two people and an object or event, with both involved parties recognizing and acknowledging the other’s interest in the object or event (</a:t>
            </a:r>
            <a:r>
              <a:rPr lang="en-IE" dirty="0" err="1"/>
              <a:t>Bakeman</a:t>
            </a:r>
            <a:r>
              <a:rPr lang="en-IE" dirty="0"/>
              <a:t> &amp; Adamson, 1984; </a:t>
            </a:r>
            <a:r>
              <a:rPr lang="en-IE" dirty="0" err="1"/>
              <a:t>Eilan</a:t>
            </a:r>
            <a:r>
              <a:rPr lang="en-IE" dirty="0"/>
              <a:t>, 2005; </a:t>
            </a:r>
            <a:r>
              <a:rPr lang="en-IE" dirty="0" err="1"/>
              <a:t>Tomasello</a:t>
            </a:r>
            <a:r>
              <a:rPr lang="en-IE" dirty="0"/>
              <a:t> &amp; Dunham, 1995)</a:t>
            </a:r>
          </a:p>
        </p:txBody>
      </p:sp>
      <p:pic>
        <p:nvPicPr>
          <p:cNvPr id="3"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14" y="2272145"/>
            <a:ext cx="5662718" cy="3028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496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054" y="216049"/>
            <a:ext cx="9162473" cy="5909310"/>
          </a:xfrm>
          <a:prstGeom prst="rect">
            <a:avLst/>
          </a:prstGeom>
        </p:spPr>
        <p:txBody>
          <a:bodyPr wrap="square">
            <a:spAutoFit/>
          </a:bodyPr>
          <a:lstStyle/>
          <a:p>
            <a:r>
              <a:rPr lang="en-US" b="1" dirty="0">
                <a:solidFill>
                  <a:srgbClr val="FF0000"/>
                </a:solidFill>
              </a:rPr>
              <a:t>Pointing</a:t>
            </a:r>
          </a:p>
          <a:p>
            <a:r>
              <a:rPr lang="en-US" dirty="0"/>
              <a:t>Index finger pointing typically emerges between 7-11 months of life</a:t>
            </a:r>
          </a:p>
          <a:p>
            <a:endParaRPr lang="en-US" b="1" dirty="0"/>
          </a:p>
          <a:p>
            <a:r>
              <a:rPr lang="en-US" b="1" dirty="0"/>
              <a:t>Function?</a:t>
            </a:r>
          </a:p>
          <a:p>
            <a:r>
              <a:rPr lang="en-US" dirty="0"/>
              <a:t>To ask for something (imperative pointing)</a:t>
            </a:r>
          </a:p>
          <a:p>
            <a:r>
              <a:rPr lang="en-US" dirty="0"/>
              <a:t>To draw someone’s attention to something (declarative pointing)</a:t>
            </a:r>
          </a:p>
          <a:p>
            <a:endParaRPr lang="en-US" dirty="0"/>
          </a:p>
          <a:p>
            <a:r>
              <a:rPr lang="en-US" dirty="0"/>
              <a:t>Pointing as a means of screening for language development </a:t>
            </a:r>
            <a:r>
              <a:rPr lang="en-US" dirty="0" err="1"/>
              <a:t>Stams</a:t>
            </a:r>
            <a:r>
              <a:rPr lang="en-US" dirty="0"/>
              <a:t>, </a:t>
            </a:r>
            <a:r>
              <a:rPr lang="en-US" dirty="0" err="1"/>
              <a:t>Koster</a:t>
            </a:r>
            <a:r>
              <a:rPr lang="en-US" dirty="0"/>
              <a:t> and </a:t>
            </a:r>
            <a:r>
              <a:rPr lang="en-US" dirty="0" err="1"/>
              <a:t>Noom</a:t>
            </a:r>
            <a:r>
              <a:rPr lang="en-US" dirty="0"/>
              <a:t> (2010)</a:t>
            </a:r>
          </a:p>
          <a:p>
            <a:r>
              <a:rPr lang="en-US" dirty="0"/>
              <a:t>It shows us that the baby can get someone’s attention, send a message, and attempt to influence someone’s actions or reactions to whatever it is he is pointing to.</a:t>
            </a:r>
          </a:p>
          <a:p>
            <a:endParaRPr lang="en-US" dirty="0"/>
          </a:p>
          <a:p>
            <a:r>
              <a:rPr lang="en-US" dirty="0"/>
              <a:t>Looking at the function of pointing, how do children with VI </a:t>
            </a:r>
            <a:r>
              <a:rPr lang="en-US" b="1" dirty="0"/>
              <a:t>ask</a:t>
            </a:r>
            <a:r>
              <a:rPr lang="en-US" dirty="0"/>
              <a:t> for something, </a:t>
            </a:r>
            <a:r>
              <a:rPr lang="en-US" b="1" dirty="0"/>
              <a:t>draw our attention </a:t>
            </a:r>
            <a:r>
              <a:rPr lang="en-US" dirty="0"/>
              <a:t>to something?</a:t>
            </a:r>
          </a:p>
          <a:p>
            <a:endParaRPr lang="en-US" dirty="0"/>
          </a:p>
          <a:p>
            <a:r>
              <a:rPr lang="en-US" dirty="0"/>
              <a:t>-Commenting on a noise; Did you hear that? What’s that sound?</a:t>
            </a:r>
          </a:p>
          <a:p>
            <a:endParaRPr lang="en-US" dirty="0"/>
          </a:p>
          <a:p>
            <a:r>
              <a:rPr lang="en-US" dirty="0"/>
              <a:t>-People with a VI do point, it may not be accurate but they often point towards sound heard or towards person speaking-depending on the purpose of their point!</a:t>
            </a:r>
          </a:p>
          <a:p>
            <a:endParaRPr lang="en-US" dirty="0"/>
          </a:p>
          <a:p>
            <a:r>
              <a:rPr lang="en-US" dirty="0"/>
              <a:t>-They will often orientate their body to the noise/object and comment </a:t>
            </a:r>
          </a:p>
          <a:p>
            <a:endParaRPr lang="en-IE" dirty="0"/>
          </a:p>
        </p:txBody>
      </p:sp>
    </p:spTree>
    <p:extLst>
      <p:ext uri="{BB962C8B-B14F-4D97-AF65-F5344CB8AC3E}">
        <p14:creationId xmlns:p14="http://schemas.microsoft.com/office/powerpoint/2010/main" val="73019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6119621"/>
              </p:ext>
            </p:extLst>
          </p:nvPr>
        </p:nvGraphicFramePr>
        <p:xfrm>
          <a:off x="1403645" y="378690"/>
          <a:ext cx="9522972" cy="5181688"/>
        </p:xfrm>
        <a:graphic>
          <a:graphicData uri="http://schemas.openxmlformats.org/drawingml/2006/table">
            <a:tbl>
              <a:tblPr firstRow="1" bandRow="1">
                <a:tableStyleId>{5C22544A-7EE6-4342-B048-85BDC9FD1C3A}</a:tableStyleId>
              </a:tblPr>
              <a:tblGrid>
                <a:gridCol w="4761486">
                  <a:extLst>
                    <a:ext uri="{9D8B030D-6E8A-4147-A177-3AD203B41FA5}">
                      <a16:colId xmlns:a16="http://schemas.microsoft.com/office/drawing/2014/main" val="3587605904"/>
                    </a:ext>
                  </a:extLst>
                </a:gridCol>
                <a:gridCol w="4761486">
                  <a:extLst>
                    <a:ext uri="{9D8B030D-6E8A-4147-A177-3AD203B41FA5}">
                      <a16:colId xmlns:a16="http://schemas.microsoft.com/office/drawing/2014/main" val="3510746339"/>
                    </a:ext>
                  </a:extLst>
                </a:gridCol>
              </a:tblGrid>
              <a:tr h="343006">
                <a:tc>
                  <a:txBody>
                    <a:bodyPr/>
                    <a:lstStyle/>
                    <a:p>
                      <a:r>
                        <a:rPr lang="en-US" sz="2400" b="0" dirty="0">
                          <a:solidFill>
                            <a:srgbClr val="FF0000"/>
                          </a:solidFill>
                        </a:rPr>
                        <a:t>Types of </a:t>
                      </a:r>
                      <a:r>
                        <a:rPr lang="en-US" sz="2400" b="1" dirty="0">
                          <a:solidFill>
                            <a:srgbClr val="FF0000"/>
                          </a:solidFill>
                        </a:rPr>
                        <a:t>Gesture</a:t>
                      </a:r>
                      <a:endParaRPr lang="en-IE" sz="2400" b="1" dirty="0">
                        <a:solidFill>
                          <a:srgbClr val="FF0000"/>
                        </a:solidFill>
                      </a:endParaRPr>
                    </a:p>
                  </a:txBody>
                  <a:tcPr marL="68580" marR="68580" marT="34290" marB="34290">
                    <a:solidFill>
                      <a:schemeClr val="tx1"/>
                    </a:solidFill>
                  </a:tcPr>
                </a:tc>
                <a:tc>
                  <a:txBody>
                    <a:bodyPr/>
                    <a:lstStyle/>
                    <a:p>
                      <a:r>
                        <a:rPr lang="en-US" sz="2400" dirty="0"/>
                        <a:t>Examples</a:t>
                      </a:r>
                      <a:endParaRPr lang="en-IE" sz="2400" dirty="0"/>
                    </a:p>
                  </a:txBody>
                  <a:tcPr marL="68580" marR="68580" marT="34290" marB="34290">
                    <a:solidFill>
                      <a:schemeClr val="tx1"/>
                    </a:solidFill>
                  </a:tcPr>
                </a:tc>
                <a:extLst>
                  <a:ext uri="{0D108BD9-81ED-4DB2-BD59-A6C34878D82A}">
                    <a16:rowId xmlns:a16="http://schemas.microsoft.com/office/drawing/2014/main" val="140455480"/>
                  </a:ext>
                </a:extLst>
              </a:tr>
              <a:tr h="776494">
                <a:tc>
                  <a:txBody>
                    <a:bodyPr/>
                    <a:lstStyle/>
                    <a:p>
                      <a:r>
                        <a:rPr lang="en-US" sz="2400" dirty="0"/>
                        <a:t>Deictic Gesture –pointing (10 months)</a:t>
                      </a:r>
                      <a:endParaRPr lang="en-IE" sz="2400" dirty="0"/>
                    </a:p>
                  </a:txBody>
                  <a:tcPr marL="68580" marR="68580" marT="34290" marB="34290"/>
                </a:tc>
                <a:tc>
                  <a:txBody>
                    <a:bodyPr/>
                    <a:lstStyle/>
                    <a:p>
                      <a:r>
                        <a:rPr lang="en-US" sz="2400" dirty="0"/>
                        <a:t>Drawing attention to something of</a:t>
                      </a:r>
                      <a:r>
                        <a:rPr lang="en-US" sz="2400" baseline="0" dirty="0"/>
                        <a:t> interest</a:t>
                      </a:r>
                      <a:endParaRPr lang="en-IE" sz="2400" dirty="0"/>
                    </a:p>
                  </a:txBody>
                  <a:tcPr marL="68580" marR="68580" marT="34290" marB="34290"/>
                </a:tc>
                <a:extLst>
                  <a:ext uri="{0D108BD9-81ED-4DB2-BD59-A6C34878D82A}">
                    <a16:rowId xmlns:a16="http://schemas.microsoft.com/office/drawing/2014/main" val="3810925195"/>
                  </a:ext>
                </a:extLst>
              </a:tr>
              <a:tr h="442004">
                <a:tc>
                  <a:txBody>
                    <a:bodyPr/>
                    <a:lstStyle/>
                    <a:p>
                      <a:r>
                        <a:rPr lang="en-US" sz="2400" dirty="0"/>
                        <a:t>Ritualized</a:t>
                      </a:r>
                      <a:r>
                        <a:rPr lang="en-US" sz="2400" baseline="0" dirty="0"/>
                        <a:t> requests (9-13 months)</a:t>
                      </a:r>
                      <a:endParaRPr lang="en-IE" sz="2400" dirty="0"/>
                    </a:p>
                  </a:txBody>
                  <a:tcPr marL="68580" marR="68580" marT="34290" marB="34290"/>
                </a:tc>
                <a:tc>
                  <a:txBody>
                    <a:bodyPr/>
                    <a:lstStyle/>
                    <a:p>
                      <a:r>
                        <a:rPr lang="en-US" sz="2400" dirty="0"/>
                        <a:t>Open/closed</a:t>
                      </a:r>
                      <a:r>
                        <a:rPr lang="en-US" sz="2400" baseline="0" dirty="0"/>
                        <a:t> grasp request to object</a:t>
                      </a:r>
                      <a:endParaRPr lang="en-IE" sz="2400" dirty="0"/>
                    </a:p>
                  </a:txBody>
                  <a:tcPr marL="68580" marR="68580" marT="34290" marB="34290"/>
                </a:tc>
                <a:extLst>
                  <a:ext uri="{0D108BD9-81ED-4DB2-BD59-A6C34878D82A}">
                    <a16:rowId xmlns:a16="http://schemas.microsoft.com/office/drawing/2014/main" val="857175132"/>
                  </a:ext>
                </a:extLst>
              </a:tr>
              <a:tr h="442004">
                <a:tc>
                  <a:txBody>
                    <a:bodyPr/>
                    <a:lstStyle/>
                    <a:p>
                      <a:r>
                        <a:rPr lang="en-US" sz="2400" dirty="0"/>
                        <a:t>Play schemes (12 months)</a:t>
                      </a:r>
                      <a:endParaRPr lang="en-IE" sz="2400" dirty="0"/>
                    </a:p>
                  </a:txBody>
                  <a:tcPr marL="68580" marR="68580" marT="34290" marB="34290"/>
                </a:tc>
                <a:tc>
                  <a:txBody>
                    <a:bodyPr/>
                    <a:lstStyle/>
                    <a:p>
                      <a:r>
                        <a:rPr lang="en-US" sz="2400" dirty="0"/>
                        <a:t>Driving</a:t>
                      </a:r>
                      <a:r>
                        <a:rPr lang="en-US" sz="2400" baseline="0" dirty="0"/>
                        <a:t> a toy car steering wheel</a:t>
                      </a:r>
                      <a:endParaRPr lang="en-IE" sz="2400" dirty="0"/>
                    </a:p>
                  </a:txBody>
                  <a:tcPr marL="68580" marR="68580" marT="34290" marB="34290"/>
                </a:tc>
                <a:extLst>
                  <a:ext uri="{0D108BD9-81ED-4DB2-BD59-A6C34878D82A}">
                    <a16:rowId xmlns:a16="http://schemas.microsoft.com/office/drawing/2014/main" val="2462278295"/>
                  </a:ext>
                </a:extLst>
              </a:tr>
              <a:tr h="1445473">
                <a:tc>
                  <a:txBody>
                    <a:bodyPr/>
                    <a:lstStyle/>
                    <a:p>
                      <a:r>
                        <a:rPr lang="en-US" sz="2400" dirty="0"/>
                        <a:t>Iconic</a:t>
                      </a:r>
                      <a:r>
                        <a:rPr lang="en-US" sz="2400" baseline="0" dirty="0"/>
                        <a:t> gestures (before a child has obtained 25 words)</a:t>
                      </a:r>
                      <a:endParaRPr lang="en-IE" sz="2400" dirty="0"/>
                    </a:p>
                  </a:txBody>
                  <a:tcPr marL="68580" marR="68580" marT="34290" marB="34290"/>
                </a:tc>
                <a:tc>
                  <a:txBody>
                    <a:bodyPr/>
                    <a:lstStyle/>
                    <a:p>
                      <a:r>
                        <a:rPr lang="en-US" sz="2400" dirty="0"/>
                        <a:t>Gesture to show an aspect of item or action they represent.</a:t>
                      </a:r>
                      <a:r>
                        <a:rPr lang="en-US" sz="2400" baseline="0" dirty="0"/>
                        <a:t> Blowing to indicate bubbles. Hand to mouth gesture if child sees a hot cup</a:t>
                      </a:r>
                      <a:endParaRPr lang="en-IE" sz="2400" dirty="0"/>
                    </a:p>
                  </a:txBody>
                  <a:tcPr marL="68580" marR="68580" marT="34290" marB="34290"/>
                </a:tc>
                <a:extLst>
                  <a:ext uri="{0D108BD9-81ED-4DB2-BD59-A6C34878D82A}">
                    <a16:rowId xmlns:a16="http://schemas.microsoft.com/office/drawing/2014/main" val="1670598848"/>
                  </a:ext>
                </a:extLst>
              </a:tr>
              <a:tr h="1445473">
                <a:tc>
                  <a:txBody>
                    <a:bodyPr/>
                    <a:lstStyle/>
                    <a:p>
                      <a:r>
                        <a:rPr lang="en-US" sz="2400" dirty="0"/>
                        <a:t>Gesture +speech combinations</a:t>
                      </a:r>
                      <a:endParaRPr lang="en-IE" sz="2400" dirty="0"/>
                    </a:p>
                  </a:txBody>
                  <a:tcPr marL="68580" marR="68580" marT="34290" marB="34290"/>
                </a:tc>
                <a:tc>
                  <a:txBody>
                    <a:bodyPr/>
                    <a:lstStyle/>
                    <a:p>
                      <a:r>
                        <a:rPr lang="en-US" sz="2400" dirty="0"/>
                        <a:t>Information that complements</a:t>
                      </a:r>
                      <a:r>
                        <a:rPr lang="en-US" sz="2400" baseline="0" dirty="0"/>
                        <a:t> the spoken message</a:t>
                      </a:r>
                    </a:p>
                    <a:p>
                      <a:r>
                        <a:rPr lang="en-US" sz="2400" baseline="0" dirty="0"/>
                        <a:t>1</a:t>
                      </a:r>
                      <a:r>
                        <a:rPr lang="en-US" sz="2400" baseline="30000" dirty="0"/>
                        <a:t>st</a:t>
                      </a:r>
                      <a:r>
                        <a:rPr lang="en-US" sz="2400" baseline="0" dirty="0"/>
                        <a:t>-point to a car and say “car”</a:t>
                      </a:r>
                    </a:p>
                    <a:p>
                      <a:r>
                        <a:rPr lang="en-US" sz="2400" baseline="0" dirty="0"/>
                        <a:t>2</a:t>
                      </a:r>
                      <a:r>
                        <a:rPr lang="en-US" sz="2400" baseline="30000" dirty="0"/>
                        <a:t>nd</a:t>
                      </a:r>
                      <a:r>
                        <a:rPr lang="en-US" sz="2400" baseline="0" dirty="0"/>
                        <a:t>-point to a car and say “red”</a:t>
                      </a:r>
                      <a:endParaRPr lang="en-IE" sz="2400" dirty="0"/>
                    </a:p>
                  </a:txBody>
                  <a:tcPr marL="68580" marR="68580" marT="34290" marB="34290"/>
                </a:tc>
                <a:extLst>
                  <a:ext uri="{0D108BD9-81ED-4DB2-BD59-A6C34878D82A}">
                    <a16:rowId xmlns:a16="http://schemas.microsoft.com/office/drawing/2014/main" val="2415609421"/>
                  </a:ext>
                </a:extLst>
              </a:tr>
            </a:tbl>
          </a:graphicData>
        </a:graphic>
      </p:graphicFrame>
    </p:spTree>
    <p:extLst>
      <p:ext uri="{BB962C8B-B14F-4D97-AF65-F5344CB8AC3E}">
        <p14:creationId xmlns:p14="http://schemas.microsoft.com/office/powerpoint/2010/main" val="343184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7250700"/>
              </p:ext>
            </p:extLst>
          </p:nvPr>
        </p:nvGraphicFramePr>
        <p:xfrm>
          <a:off x="1256146" y="122611"/>
          <a:ext cx="9217890" cy="5897880"/>
        </p:xfrm>
        <a:graphic>
          <a:graphicData uri="http://schemas.openxmlformats.org/drawingml/2006/table">
            <a:tbl>
              <a:tblPr firstRow="1" bandRow="1">
                <a:tableStyleId>{21E4AEA4-8DFA-4A89-87EB-49C32662AFE0}</a:tableStyleId>
              </a:tblPr>
              <a:tblGrid>
                <a:gridCol w="4608945">
                  <a:extLst>
                    <a:ext uri="{9D8B030D-6E8A-4147-A177-3AD203B41FA5}">
                      <a16:colId xmlns:a16="http://schemas.microsoft.com/office/drawing/2014/main" val="644670785"/>
                    </a:ext>
                  </a:extLst>
                </a:gridCol>
                <a:gridCol w="4608945">
                  <a:extLst>
                    <a:ext uri="{9D8B030D-6E8A-4147-A177-3AD203B41FA5}">
                      <a16:colId xmlns:a16="http://schemas.microsoft.com/office/drawing/2014/main" val="3312915100"/>
                    </a:ext>
                  </a:extLst>
                </a:gridCol>
              </a:tblGrid>
              <a:tr h="325654">
                <a:tc>
                  <a:txBody>
                    <a:bodyPr/>
                    <a:lstStyle/>
                    <a:p>
                      <a:r>
                        <a:rPr lang="en-US" sz="2000" dirty="0">
                          <a:solidFill>
                            <a:schemeClr val="tx1"/>
                          </a:solidFill>
                        </a:rPr>
                        <a:t>Function of </a:t>
                      </a:r>
                      <a:r>
                        <a:rPr lang="en-US" sz="2000" dirty="0">
                          <a:solidFill>
                            <a:srgbClr val="FF0000"/>
                          </a:solidFill>
                        </a:rPr>
                        <a:t>Gesture;</a:t>
                      </a:r>
                    </a:p>
                  </a:txBody>
                  <a:tcPr marL="68580" marR="68580" marT="34290" marB="34290">
                    <a:solidFill>
                      <a:schemeClr val="accent1">
                        <a:lumMod val="60000"/>
                        <a:lumOff val="40000"/>
                      </a:schemeClr>
                    </a:solidFill>
                  </a:tcPr>
                </a:tc>
                <a:tc>
                  <a:txBody>
                    <a:bodyPr/>
                    <a:lstStyle/>
                    <a:p>
                      <a:r>
                        <a:rPr lang="en-US" sz="2000" dirty="0">
                          <a:solidFill>
                            <a:schemeClr val="tx1"/>
                          </a:solidFill>
                        </a:rPr>
                        <a:t>Compensatory Skills Used</a:t>
                      </a:r>
                      <a:endParaRPr lang="en-IE" sz="2000" dirty="0">
                        <a:solidFill>
                          <a:schemeClr val="tx1"/>
                        </a:solidFill>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160510844"/>
                  </a:ext>
                </a:extLst>
              </a:tr>
              <a:tr h="818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Draw attention to something</a:t>
                      </a:r>
                      <a:endParaRPr lang="en-IE" sz="2000" dirty="0"/>
                    </a:p>
                  </a:txBody>
                  <a:tcPr marL="68580" marR="68580" marT="34290" marB="34290">
                    <a:solidFill>
                      <a:schemeClr val="accent1">
                        <a:lumMod val="60000"/>
                        <a:lumOff val="40000"/>
                      </a:schemeClr>
                    </a:solidFill>
                  </a:tcPr>
                </a:tc>
                <a:tc>
                  <a:txBody>
                    <a:bodyPr/>
                    <a:lstStyle/>
                    <a:p>
                      <a:r>
                        <a:rPr lang="en-US" sz="2000" dirty="0"/>
                        <a:t>Often</a:t>
                      </a:r>
                      <a:r>
                        <a:rPr lang="en-US" sz="2000" baseline="0" dirty="0"/>
                        <a:t> use quite descriptive language, describing in detail what caught their attention</a:t>
                      </a:r>
                      <a:endParaRPr lang="en-IE" sz="20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4239951323"/>
                  </a:ext>
                </a:extLst>
              </a:tr>
              <a:tr h="572095">
                <a:tc>
                  <a:txBody>
                    <a:bodyPr/>
                    <a:lstStyle/>
                    <a:p>
                      <a:r>
                        <a:rPr lang="en-US" sz="2000" dirty="0"/>
                        <a:t>Request</a:t>
                      </a:r>
                      <a:endParaRPr lang="en-IE" sz="2000" dirty="0"/>
                    </a:p>
                  </a:txBody>
                  <a:tcPr marL="68580" marR="68580" marT="34290" marB="34290">
                    <a:solidFill>
                      <a:schemeClr val="accent1">
                        <a:lumMod val="60000"/>
                        <a:lumOff val="40000"/>
                      </a:schemeClr>
                    </a:solidFill>
                  </a:tcPr>
                </a:tc>
                <a:tc>
                  <a:txBody>
                    <a:bodyPr/>
                    <a:lstStyle/>
                    <a:p>
                      <a:r>
                        <a:rPr lang="en-US" sz="2000" dirty="0"/>
                        <a:t>Whole</a:t>
                      </a:r>
                      <a:r>
                        <a:rPr lang="en-US" sz="2000" baseline="0" dirty="0"/>
                        <a:t> handed point in the general direction of the object</a:t>
                      </a:r>
                      <a:endParaRPr lang="en-IE" sz="20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1523625082"/>
                  </a:ext>
                </a:extLst>
              </a:tr>
              <a:tr h="818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Pretend play</a:t>
                      </a:r>
                      <a:endParaRPr lang="en-IE" sz="2000" dirty="0"/>
                    </a:p>
                  </a:txBody>
                  <a:tcPr marL="68580" marR="68580" marT="34290" marB="34290">
                    <a:solidFill>
                      <a:schemeClr val="accent1">
                        <a:lumMod val="60000"/>
                        <a:lumOff val="40000"/>
                      </a:schemeClr>
                    </a:solidFill>
                  </a:tcPr>
                </a:tc>
                <a:tc>
                  <a:txBody>
                    <a:bodyPr/>
                    <a:lstStyle/>
                    <a:p>
                      <a:r>
                        <a:rPr lang="en-US" sz="2000" dirty="0"/>
                        <a:t>With</a:t>
                      </a:r>
                      <a:r>
                        <a:rPr lang="en-US" sz="2000" baseline="0" dirty="0"/>
                        <a:t> support, no difficulties. Often limited to their experiences as missing out on incidental learning.</a:t>
                      </a:r>
                      <a:endParaRPr lang="en-IE" sz="20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2172413652"/>
                  </a:ext>
                </a:extLst>
              </a:tr>
              <a:tr h="1557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To demonstrate an action</a:t>
                      </a:r>
                      <a:endParaRPr lang="en-IE" sz="2000" dirty="0"/>
                    </a:p>
                  </a:txBody>
                  <a:tcPr marL="68580" marR="68580" marT="34290" marB="34290">
                    <a:solidFill>
                      <a:schemeClr val="accent1">
                        <a:lumMod val="60000"/>
                        <a:lumOff val="40000"/>
                      </a:schemeClr>
                    </a:solidFill>
                  </a:tcPr>
                </a:tc>
                <a:tc>
                  <a:txBody>
                    <a:bodyPr/>
                    <a:lstStyle/>
                    <a:p>
                      <a:r>
                        <a:rPr lang="en-US" sz="2000" dirty="0"/>
                        <a:t>Better with gross motor,</a:t>
                      </a:r>
                      <a:r>
                        <a:rPr lang="en-US" sz="2000" baseline="0" dirty="0"/>
                        <a:t> whole body actions. Again based on experiential learning. Generally no difficulties demonstrating an action or performing a mime once it’s part of everyday, familiar routine </a:t>
                      </a:r>
                      <a:endParaRPr lang="en-IE" sz="20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739654874"/>
                  </a:ext>
                </a:extLst>
              </a:tr>
              <a:tr h="818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Information to complement spoken language</a:t>
                      </a:r>
                      <a:endParaRPr lang="en-IE" sz="2000" dirty="0"/>
                    </a:p>
                  </a:txBody>
                  <a:tcPr marL="68580" marR="68580" marT="34290" marB="34290">
                    <a:solidFill>
                      <a:schemeClr val="accent1">
                        <a:lumMod val="60000"/>
                        <a:lumOff val="40000"/>
                      </a:schemeClr>
                    </a:solidFill>
                  </a:tcPr>
                </a:tc>
                <a:tc>
                  <a:txBody>
                    <a:bodyPr/>
                    <a:lstStyle/>
                    <a:p>
                      <a:r>
                        <a:rPr lang="en-US" sz="2000" dirty="0"/>
                        <a:t>Varied</a:t>
                      </a:r>
                      <a:r>
                        <a:rPr lang="en-US" sz="2000" baseline="0" dirty="0"/>
                        <a:t> intonation, pitch and volume of voice used frequently to compliment spoken language. </a:t>
                      </a:r>
                      <a:endParaRPr lang="en-IE" sz="20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502344121"/>
                  </a:ext>
                </a:extLst>
              </a:tr>
            </a:tbl>
          </a:graphicData>
        </a:graphic>
      </p:graphicFrame>
    </p:spTree>
    <p:extLst>
      <p:ext uri="{BB962C8B-B14F-4D97-AF65-F5344CB8AC3E}">
        <p14:creationId xmlns:p14="http://schemas.microsoft.com/office/powerpoint/2010/main" val="216148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vision_normal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69820" y="320472"/>
            <a:ext cx="2920701" cy="2433917"/>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3" name="Picture 9" descr="vision_myop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29206" y="3156036"/>
            <a:ext cx="2948895" cy="245741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4" name="Picture 11" descr="vision_rp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564323" y="3156036"/>
            <a:ext cx="3191583" cy="245741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5" name="Picture 14" descr="vision_maculardegeneration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4323" y="320471"/>
            <a:ext cx="2686723" cy="2433917"/>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AutoShape 4" descr="Image result for nystagmus albin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AutoShape 6" descr="Image result for nystagmus albinis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8" descr="Image result for nystagmus albinism"/>
          <p:cNvSpPr>
            <a:spLocks noChangeAspect="1" noChangeArrowheads="1"/>
          </p:cNvSpPr>
          <p:nvPr/>
        </p:nvSpPr>
        <p:spPr bwMode="auto">
          <a:xfrm flipH="1">
            <a:off x="-595887" y="-591127"/>
            <a:ext cx="1056262" cy="10562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12072"/>
          <a:stretch/>
        </p:blipFill>
        <p:spPr>
          <a:xfrm>
            <a:off x="6853959" y="423004"/>
            <a:ext cx="3619500" cy="242179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594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419" y="778731"/>
            <a:ext cx="6096000" cy="4893647"/>
          </a:xfrm>
          <a:prstGeom prst="rect">
            <a:avLst/>
          </a:prstGeom>
        </p:spPr>
        <p:txBody>
          <a:bodyPr>
            <a:spAutoFit/>
          </a:bodyPr>
          <a:lstStyle/>
          <a:p>
            <a:r>
              <a:rPr lang="en-US" sz="2400" b="1" dirty="0">
                <a:solidFill>
                  <a:srgbClr val="FF0000"/>
                </a:solidFill>
              </a:rPr>
              <a:t>Eye contact- </a:t>
            </a:r>
            <a:r>
              <a:rPr lang="en-US" sz="2400" dirty="0"/>
              <a:t>engagement, connection</a:t>
            </a:r>
          </a:p>
          <a:p>
            <a:endParaRPr lang="en-US" sz="2400" dirty="0"/>
          </a:p>
          <a:p>
            <a:r>
              <a:rPr lang="en-US" sz="2400" dirty="0"/>
              <a:t>Using the vision available to them, how does a person with a VI make that engagement, connection with communication partners;</a:t>
            </a:r>
          </a:p>
          <a:p>
            <a:endParaRPr lang="en-US" sz="2400" dirty="0"/>
          </a:p>
          <a:p>
            <a:r>
              <a:rPr lang="en-US" sz="2400" dirty="0"/>
              <a:t>-Body Orientation</a:t>
            </a:r>
          </a:p>
          <a:p>
            <a:r>
              <a:rPr lang="en-US" sz="2400" dirty="0"/>
              <a:t>-Head tilt</a:t>
            </a:r>
          </a:p>
          <a:p>
            <a:r>
              <a:rPr lang="en-US" sz="2400" dirty="0"/>
              <a:t>-Touch</a:t>
            </a:r>
          </a:p>
          <a:p>
            <a:r>
              <a:rPr lang="en-US" sz="2400" dirty="0"/>
              <a:t>-Matching intonation</a:t>
            </a:r>
          </a:p>
          <a:p>
            <a:r>
              <a:rPr lang="en-US" sz="2400" dirty="0"/>
              <a:t>-Shift in facial expression, subtle changes of intonation to match communication partner (Situation dependent)</a:t>
            </a:r>
          </a:p>
        </p:txBody>
      </p:sp>
    </p:spTree>
    <p:extLst>
      <p:ext uri="{BB962C8B-B14F-4D97-AF65-F5344CB8AC3E}">
        <p14:creationId xmlns:p14="http://schemas.microsoft.com/office/powerpoint/2010/main" val="4207369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81" y="1145308"/>
            <a:ext cx="10258560" cy="46274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07397" y="314036"/>
            <a:ext cx="4031439" cy="646331"/>
          </a:xfrm>
          <a:prstGeom prst="rect">
            <a:avLst/>
          </a:prstGeom>
          <a:noFill/>
        </p:spPr>
        <p:txBody>
          <a:bodyPr wrap="square" rtlCol="0">
            <a:spAutoFit/>
          </a:bodyPr>
          <a:lstStyle/>
          <a:p>
            <a:r>
              <a:rPr lang="en-GB" sz="3600" b="1" dirty="0">
                <a:solidFill>
                  <a:srgbClr val="FF0000"/>
                </a:solidFill>
              </a:rPr>
              <a:t>Facial Expressions</a:t>
            </a:r>
            <a:endParaRPr lang="en-IE" sz="3600" b="1" dirty="0">
              <a:solidFill>
                <a:srgbClr val="FF0000"/>
              </a:solidFill>
            </a:endParaRPr>
          </a:p>
        </p:txBody>
      </p:sp>
    </p:spTree>
    <p:extLst>
      <p:ext uri="{BB962C8B-B14F-4D97-AF65-F5344CB8AC3E}">
        <p14:creationId xmlns:p14="http://schemas.microsoft.com/office/powerpoint/2010/main" val="255798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8634" b="30994"/>
          <a:stretch/>
        </p:blipFill>
        <p:spPr bwMode="auto">
          <a:xfrm>
            <a:off x="809468" y="1370359"/>
            <a:ext cx="2792714" cy="27675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164" y="3168074"/>
            <a:ext cx="3067540" cy="26432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6800" y="1191491"/>
            <a:ext cx="6483927" cy="646331"/>
          </a:xfrm>
          <a:prstGeom prst="rect">
            <a:avLst/>
          </a:prstGeom>
          <a:noFill/>
        </p:spPr>
        <p:txBody>
          <a:bodyPr wrap="square" rtlCol="0">
            <a:spAutoFit/>
          </a:bodyPr>
          <a:lstStyle/>
          <a:p>
            <a:r>
              <a:rPr lang="en-GB" sz="3600" b="1" dirty="0">
                <a:solidFill>
                  <a:srgbClr val="FF0000"/>
                </a:solidFill>
              </a:rPr>
              <a:t>Showing and Shared Enjoyment</a:t>
            </a:r>
            <a:endParaRPr lang="en-IE" sz="3600" b="1" dirty="0">
              <a:solidFill>
                <a:srgbClr val="FF0000"/>
              </a:solidFill>
            </a:endParaRPr>
          </a:p>
        </p:txBody>
      </p:sp>
      <p:pic>
        <p:nvPicPr>
          <p:cNvPr id="4098" name="Picture 2" descr="Albinism charity group finds its feet in Chestermere | The Chestermer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556" y="1837822"/>
            <a:ext cx="2873952" cy="432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18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108" y="357157"/>
            <a:ext cx="7583055" cy="5693866"/>
          </a:xfrm>
          <a:prstGeom prst="rect">
            <a:avLst/>
          </a:prstGeom>
        </p:spPr>
        <p:txBody>
          <a:bodyPr wrap="square">
            <a:spAutoFit/>
          </a:bodyPr>
          <a:lstStyle/>
          <a:p>
            <a:r>
              <a:rPr lang="en-US" sz="2800" b="1" dirty="0">
                <a:solidFill>
                  <a:srgbClr val="FF0000"/>
                </a:solidFill>
              </a:rPr>
              <a:t>Clinical Markers of Autism </a:t>
            </a:r>
          </a:p>
          <a:p>
            <a:r>
              <a:rPr lang="en-US" sz="2400" dirty="0"/>
              <a:t>Pointing</a:t>
            </a:r>
          </a:p>
          <a:p>
            <a:r>
              <a:rPr lang="en-US" sz="2400" dirty="0"/>
              <a:t>Gesture</a:t>
            </a:r>
          </a:p>
          <a:p>
            <a:r>
              <a:rPr lang="en-US" sz="2400" dirty="0"/>
              <a:t>Unusual Eye Contact</a:t>
            </a:r>
          </a:p>
          <a:p>
            <a:r>
              <a:rPr lang="en-US" sz="2400" dirty="0"/>
              <a:t>Facial Expressions</a:t>
            </a:r>
          </a:p>
          <a:p>
            <a:r>
              <a:rPr lang="en-US" sz="2400" dirty="0"/>
              <a:t>Shared Enjoyment Interaction</a:t>
            </a:r>
          </a:p>
          <a:p>
            <a:r>
              <a:rPr lang="en-US" sz="2400" dirty="0"/>
              <a:t>Showing</a:t>
            </a:r>
          </a:p>
          <a:p>
            <a:r>
              <a:rPr lang="en-US" sz="2400" dirty="0"/>
              <a:t>Joint Attention</a:t>
            </a:r>
          </a:p>
          <a:p>
            <a:r>
              <a:rPr lang="en-US" sz="2400" dirty="0"/>
              <a:t>Social Overtures</a:t>
            </a:r>
          </a:p>
          <a:p>
            <a:r>
              <a:rPr lang="en-US" sz="2400" dirty="0"/>
              <a:t>Social Communication</a:t>
            </a:r>
          </a:p>
          <a:p>
            <a:r>
              <a:rPr lang="en-US" sz="2400" dirty="0"/>
              <a:t>Rapport?</a:t>
            </a:r>
          </a:p>
          <a:p>
            <a:r>
              <a:rPr lang="en-US" sz="2400" dirty="0"/>
              <a:t>Idiosyncratic Use of Words or Phrases</a:t>
            </a:r>
          </a:p>
          <a:p>
            <a:r>
              <a:rPr lang="en-US" sz="2400" dirty="0"/>
              <a:t>Unusual Sensory Interests</a:t>
            </a:r>
          </a:p>
          <a:p>
            <a:r>
              <a:rPr lang="en-US" sz="2400" dirty="0"/>
              <a:t>Hand/Fingers complex mannerisms</a:t>
            </a:r>
          </a:p>
          <a:p>
            <a:r>
              <a:rPr lang="en-US" sz="2400" dirty="0"/>
              <a:t>Unusual interests or stereotyped </a:t>
            </a:r>
            <a:r>
              <a:rPr lang="en-US" sz="2400" dirty="0" err="1"/>
              <a:t>behaviours</a:t>
            </a:r>
            <a:endParaRPr lang="en-US" sz="2400" dirty="0"/>
          </a:p>
        </p:txBody>
      </p:sp>
    </p:spTree>
    <p:extLst>
      <p:ext uri="{BB962C8B-B14F-4D97-AF65-F5344CB8AC3E}">
        <p14:creationId xmlns:p14="http://schemas.microsoft.com/office/powerpoint/2010/main" val="1391841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60" y="1181106"/>
            <a:ext cx="3217397" cy="3503387"/>
          </a:xfrm>
          <a:prstGeom prst="rect">
            <a:avLst/>
          </a:prstGeom>
        </p:spPr>
      </p:pic>
      <p:sp>
        <p:nvSpPr>
          <p:cNvPr id="4" name="Rectangle 3"/>
          <p:cNvSpPr/>
          <p:nvPr/>
        </p:nvSpPr>
        <p:spPr>
          <a:xfrm>
            <a:off x="251520" y="260648"/>
            <a:ext cx="8064896" cy="1015663"/>
          </a:xfrm>
          <a:prstGeom prst="rect">
            <a:avLst/>
          </a:prstGeom>
        </p:spPr>
        <p:txBody>
          <a:bodyPr wrap="square">
            <a:spAutoFit/>
          </a:bodyPr>
          <a:lstStyle/>
          <a:p>
            <a:r>
              <a:rPr lang="en-IE" sz="2000" dirty="0">
                <a:solidFill>
                  <a:srgbClr val="FF0000"/>
                </a:solidFill>
              </a:rPr>
              <a:t>Echolalia</a:t>
            </a:r>
            <a:br>
              <a:rPr lang="en-IE" sz="2000" dirty="0"/>
            </a:br>
            <a:r>
              <a:rPr lang="en-IE" sz="2000" dirty="0"/>
              <a:t>Part of typical language development</a:t>
            </a:r>
            <a:br>
              <a:rPr lang="en-IE" sz="2000" dirty="0"/>
            </a:br>
            <a:r>
              <a:rPr lang="en-IE" sz="2000" dirty="0"/>
              <a:t>greater frequency &amp; longer period of time by children who are blind/VI</a:t>
            </a:r>
          </a:p>
        </p:txBody>
      </p:sp>
      <p:sp>
        <p:nvSpPr>
          <p:cNvPr id="5" name="Content Placeholder 2"/>
          <p:cNvSpPr>
            <a:spLocks noGrp="1"/>
          </p:cNvSpPr>
          <p:nvPr>
            <p:ph type="title"/>
          </p:nvPr>
        </p:nvSpPr>
        <p:spPr>
          <a:xfrm>
            <a:off x="3919997" y="2057256"/>
            <a:ext cx="8229600" cy="1143000"/>
          </a:xfrm>
        </p:spPr>
        <p:txBody>
          <a:bodyPr>
            <a:normAutofit fontScale="90000"/>
          </a:bodyPr>
          <a:lstStyle/>
          <a:p>
            <a:r>
              <a:rPr lang="en-US" sz="2200" b="1" dirty="0">
                <a:solidFill>
                  <a:srgbClr val="FF0000"/>
                </a:solidFill>
              </a:rPr>
              <a:t>Idiosyncratic use of words </a:t>
            </a:r>
            <a:br>
              <a:rPr lang="en-IE" sz="2200" dirty="0"/>
            </a:br>
            <a:r>
              <a:rPr lang="en-US" sz="2200" dirty="0">
                <a:solidFill>
                  <a:srgbClr val="284177"/>
                </a:solidFill>
                <a:latin typeface="open sans"/>
              </a:rPr>
              <a:t>Idiosyncratic language refers to language with private meanings or meaning that only makes sense to those familiar with the situation where the phrase originated.</a:t>
            </a:r>
            <a:br>
              <a:rPr lang="en-IE" dirty="0"/>
            </a:br>
            <a:endParaRPr lang="en-IE" dirty="0"/>
          </a:p>
        </p:txBody>
      </p:sp>
      <p:pic>
        <p:nvPicPr>
          <p:cNvPr id="5122" name="Picture 2" descr="Horses &amp; Ponies - Thimbleby &amp; Shor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997" y="2932799"/>
            <a:ext cx="6456220" cy="322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8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260648"/>
            <a:ext cx="6943607" cy="2031325"/>
          </a:xfrm>
          <a:prstGeom prst="rect">
            <a:avLst/>
          </a:prstGeom>
        </p:spPr>
        <p:txBody>
          <a:bodyPr wrap="square">
            <a:spAutoFit/>
          </a:bodyPr>
          <a:lstStyle/>
          <a:p>
            <a:r>
              <a:rPr lang="en-IE" dirty="0">
                <a:solidFill>
                  <a:prstClr val="black"/>
                </a:solidFill>
              </a:rPr>
              <a:t>To recap-</a:t>
            </a:r>
          </a:p>
          <a:p>
            <a:pPr marL="285750" indent="-285750">
              <a:buFont typeface="Arial" panose="020B0604020202020204" pitchFamily="34" charset="0"/>
              <a:buChar char="•"/>
            </a:pPr>
            <a:r>
              <a:rPr lang="en-US" dirty="0">
                <a:solidFill>
                  <a:prstClr val="black"/>
                </a:solidFill>
              </a:rPr>
              <a:t>FVA crucial</a:t>
            </a:r>
          </a:p>
          <a:p>
            <a:pPr marL="285750" indent="-285750">
              <a:buFont typeface="Arial" panose="020B0604020202020204" pitchFamily="34" charset="0"/>
              <a:buChar char="•"/>
            </a:pPr>
            <a:r>
              <a:rPr lang="en-US" dirty="0">
                <a:solidFill>
                  <a:prstClr val="black"/>
                </a:solidFill>
              </a:rPr>
              <a:t>What is the clinical marker of ASD you are assessing?</a:t>
            </a:r>
          </a:p>
          <a:p>
            <a:pPr marL="285750" indent="-285750">
              <a:buFont typeface="Arial" panose="020B0604020202020204" pitchFamily="34" charset="0"/>
              <a:buChar char="•"/>
            </a:pPr>
            <a:r>
              <a:rPr lang="en-US" dirty="0">
                <a:solidFill>
                  <a:prstClr val="black"/>
                </a:solidFill>
              </a:rPr>
              <a:t>What is the function behind said clinical marker?</a:t>
            </a:r>
          </a:p>
          <a:p>
            <a:pPr marL="285750" indent="-285750">
              <a:buFont typeface="Arial" panose="020B0604020202020204" pitchFamily="34" charset="0"/>
              <a:buChar char="•"/>
            </a:pPr>
            <a:r>
              <a:rPr lang="en-US" dirty="0">
                <a:solidFill>
                  <a:prstClr val="black"/>
                </a:solidFill>
              </a:rPr>
              <a:t>What if any are the compensatory strategies used?</a:t>
            </a:r>
          </a:p>
          <a:p>
            <a:pPr marL="285750" indent="-285750">
              <a:buFont typeface="Arial" panose="020B0604020202020204" pitchFamily="34" charset="0"/>
              <a:buChar char="•"/>
            </a:pPr>
            <a:r>
              <a:rPr lang="en-US" dirty="0">
                <a:solidFill>
                  <a:prstClr val="black"/>
                </a:solidFill>
              </a:rPr>
              <a:t>What can you attribute to VI? </a:t>
            </a:r>
          </a:p>
          <a:p>
            <a:pPr marL="285750" indent="-285750">
              <a:buFont typeface="Arial" panose="020B0604020202020204" pitchFamily="34" charset="0"/>
              <a:buChar char="•"/>
            </a:pPr>
            <a:r>
              <a:rPr lang="en-US" dirty="0">
                <a:solidFill>
                  <a:prstClr val="black"/>
                </a:solidFill>
              </a:rPr>
              <a:t>What is typical for VI? What is atypical?</a:t>
            </a:r>
            <a:endParaRPr lang="en-IE" dirty="0"/>
          </a:p>
        </p:txBody>
      </p:sp>
      <p:sp>
        <p:nvSpPr>
          <p:cNvPr id="7" name="Rectangle 6"/>
          <p:cNvSpPr/>
          <p:nvPr/>
        </p:nvSpPr>
        <p:spPr>
          <a:xfrm>
            <a:off x="449059" y="2601850"/>
            <a:ext cx="8085441" cy="2585323"/>
          </a:xfrm>
          <a:prstGeom prst="rect">
            <a:avLst/>
          </a:prstGeom>
        </p:spPr>
        <p:txBody>
          <a:bodyPr wrap="square">
            <a:spAutoFit/>
          </a:bodyPr>
          <a:lstStyle/>
          <a:p>
            <a:r>
              <a:rPr lang="en-US" dirty="0">
                <a:solidFill>
                  <a:prstClr val="black"/>
                </a:solidFill>
              </a:rPr>
              <a:t> If you have a query re child/young adult on your caseload?</a:t>
            </a:r>
          </a:p>
          <a:p>
            <a:endParaRPr lang="en-US" dirty="0">
              <a:solidFill>
                <a:prstClr val="black"/>
              </a:solidFill>
            </a:endParaRPr>
          </a:p>
          <a:p>
            <a:r>
              <a:rPr lang="en-US" dirty="0">
                <a:solidFill>
                  <a:prstClr val="black"/>
                </a:solidFill>
              </a:rPr>
              <a:t>Email:</a:t>
            </a:r>
          </a:p>
          <a:p>
            <a:endParaRPr lang="en-US" dirty="0">
              <a:solidFill>
                <a:prstClr val="black"/>
              </a:solidFill>
            </a:endParaRPr>
          </a:p>
          <a:p>
            <a:r>
              <a:rPr lang="en-US" dirty="0">
                <a:solidFill>
                  <a:srgbClr val="FF0000"/>
                </a:solidFill>
              </a:rPr>
              <a:t>sineadfitzpatrick@childvision.ie</a:t>
            </a:r>
          </a:p>
          <a:p>
            <a:endParaRPr lang="en-US" dirty="0"/>
          </a:p>
          <a:p>
            <a:r>
              <a:rPr lang="en-US" dirty="0">
                <a:solidFill>
                  <a:prstClr val="black"/>
                </a:solidFill>
              </a:rPr>
              <a:t>Our assessment service is open to any child/young person within the Republic of Ireland with a VI (not corrected by glasses) that has a query ASD co-occurring diagnosis.</a:t>
            </a:r>
          </a:p>
        </p:txBody>
      </p:sp>
    </p:spTree>
    <p:extLst>
      <p:ext uri="{BB962C8B-B14F-4D97-AF65-F5344CB8AC3E}">
        <p14:creationId xmlns:p14="http://schemas.microsoft.com/office/powerpoint/2010/main" val="298328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1674637" y="101600"/>
            <a:ext cx="8956418" cy="656541"/>
          </a:xfrm>
        </p:spPr>
        <p:txBody>
          <a:bodyPr/>
          <a:lstStyle/>
          <a:p>
            <a:r>
              <a:rPr lang="en-GB" b="1" dirty="0"/>
              <a:t>Areas of General Development which can be impacted by Vision Loss</a:t>
            </a:r>
            <a:endParaRPr lang="en-IE" b="1" dirty="0"/>
          </a:p>
        </p:txBody>
      </p:sp>
      <p:pic>
        <p:nvPicPr>
          <p:cNvPr id="3" name="Content Placeholder 3"/>
          <p:cNvPicPr>
            <a:picLocks noChangeAspect="1"/>
          </p:cNvPicPr>
          <p:nvPr/>
        </p:nvPicPr>
        <p:blipFill>
          <a:blip r:embed="rId3"/>
          <a:stretch>
            <a:fillRect/>
          </a:stretch>
        </p:blipFill>
        <p:spPr>
          <a:xfrm>
            <a:off x="1193807" y="656541"/>
            <a:ext cx="9143121" cy="6004909"/>
          </a:xfrm>
          <a:prstGeom prst="rect">
            <a:avLst/>
          </a:prstGeom>
        </p:spPr>
      </p:pic>
    </p:spTree>
    <p:extLst>
      <p:ext uri="{BB962C8B-B14F-4D97-AF65-F5344CB8AC3E}">
        <p14:creationId xmlns:p14="http://schemas.microsoft.com/office/powerpoint/2010/main" val="3665105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7609490" y="1244426"/>
            <a:ext cx="3860061" cy="4409975"/>
          </a:xfrm>
        </p:spPr>
        <p:txBody>
          <a:bodyPr>
            <a:normAutofit/>
          </a:bodyPr>
          <a:lstStyle/>
          <a:p>
            <a:pPr marL="0" indent="0">
              <a:buNone/>
            </a:pPr>
            <a:endParaRPr lang="en-US" dirty="0"/>
          </a:p>
          <a:p>
            <a:pPr marL="0" indent="0">
              <a:buNone/>
            </a:pP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235507309"/>
              </p:ext>
            </p:extLst>
          </p:nvPr>
        </p:nvGraphicFramePr>
        <p:xfrm>
          <a:off x="387928" y="166257"/>
          <a:ext cx="10091448" cy="5708069"/>
        </p:xfrm>
        <a:graphic>
          <a:graphicData uri="http://schemas.openxmlformats.org/drawingml/2006/table">
            <a:tbl>
              <a:tblPr firstRow="1" bandRow="1">
                <a:tableStyleId>{5C22544A-7EE6-4342-B048-85BDC9FD1C3A}</a:tableStyleId>
              </a:tblPr>
              <a:tblGrid>
                <a:gridCol w="3363816">
                  <a:extLst>
                    <a:ext uri="{9D8B030D-6E8A-4147-A177-3AD203B41FA5}">
                      <a16:colId xmlns:a16="http://schemas.microsoft.com/office/drawing/2014/main" val="20000"/>
                    </a:ext>
                  </a:extLst>
                </a:gridCol>
                <a:gridCol w="3363816">
                  <a:extLst>
                    <a:ext uri="{9D8B030D-6E8A-4147-A177-3AD203B41FA5}">
                      <a16:colId xmlns:a16="http://schemas.microsoft.com/office/drawing/2014/main" val="20001"/>
                    </a:ext>
                  </a:extLst>
                </a:gridCol>
                <a:gridCol w="3363816">
                  <a:extLst>
                    <a:ext uri="{9D8B030D-6E8A-4147-A177-3AD203B41FA5}">
                      <a16:colId xmlns:a16="http://schemas.microsoft.com/office/drawing/2014/main" val="20002"/>
                    </a:ext>
                  </a:extLst>
                </a:gridCol>
              </a:tblGrid>
              <a:tr h="737380">
                <a:tc>
                  <a:txBody>
                    <a:bodyPr/>
                    <a:lstStyle/>
                    <a:p>
                      <a:r>
                        <a:rPr lang="en-GB" sz="2000" b="1" dirty="0">
                          <a:solidFill>
                            <a:schemeClr val="tx1">
                              <a:lumMod val="95000"/>
                              <a:lumOff val="5000"/>
                            </a:schemeClr>
                          </a:solidFill>
                        </a:rPr>
                        <a:t>Milestone</a:t>
                      </a:r>
                    </a:p>
                  </a:txBody>
                  <a:tcPr marL="91432" marR="91432" marT="45725" marB="45725"/>
                </a:tc>
                <a:tc>
                  <a:txBody>
                    <a:bodyPr/>
                    <a:lstStyle/>
                    <a:p>
                      <a:r>
                        <a:rPr lang="en-GB" sz="2000" b="1" dirty="0">
                          <a:solidFill>
                            <a:schemeClr val="tx1">
                              <a:lumMod val="95000"/>
                              <a:lumOff val="5000"/>
                            </a:schemeClr>
                          </a:solidFill>
                        </a:rPr>
                        <a:t>Sighted</a:t>
                      </a:r>
                      <a:r>
                        <a:rPr lang="en-GB" sz="2000" b="1" baseline="0" dirty="0">
                          <a:solidFill>
                            <a:schemeClr val="tx1">
                              <a:lumMod val="95000"/>
                              <a:lumOff val="5000"/>
                            </a:schemeClr>
                          </a:solidFill>
                        </a:rPr>
                        <a:t> Child (age in months)</a:t>
                      </a:r>
                      <a:endParaRPr lang="en-GB" sz="2000" b="1" dirty="0">
                        <a:solidFill>
                          <a:schemeClr val="tx1">
                            <a:lumMod val="95000"/>
                            <a:lumOff val="5000"/>
                          </a:schemeClr>
                        </a:solidFill>
                      </a:endParaRPr>
                    </a:p>
                  </a:txBody>
                  <a:tcPr marL="91432" marR="91432" marT="45725" marB="45725"/>
                </a:tc>
                <a:tc>
                  <a:txBody>
                    <a:bodyPr/>
                    <a:lstStyle/>
                    <a:p>
                      <a:r>
                        <a:rPr lang="en-GB" sz="2000" b="1" dirty="0">
                          <a:solidFill>
                            <a:schemeClr val="tx1">
                              <a:lumMod val="95000"/>
                              <a:lumOff val="5000"/>
                            </a:schemeClr>
                          </a:solidFill>
                        </a:rPr>
                        <a:t>V.I. Child (Age in months)</a:t>
                      </a:r>
                    </a:p>
                  </a:txBody>
                  <a:tcPr marL="91432" marR="91432" marT="45725" marB="45725"/>
                </a:tc>
                <a:extLst>
                  <a:ext uri="{0D108BD9-81ED-4DB2-BD59-A6C34878D82A}">
                    <a16:rowId xmlns:a16="http://schemas.microsoft.com/office/drawing/2014/main" val="10000"/>
                  </a:ext>
                </a:extLst>
              </a:tr>
              <a:tr h="426397">
                <a:tc>
                  <a:txBody>
                    <a:bodyPr/>
                    <a:lstStyle/>
                    <a:p>
                      <a:pPr algn="ctr"/>
                      <a:r>
                        <a:rPr lang="en-GB" sz="1800" dirty="0"/>
                        <a:t>Lifts</a:t>
                      </a:r>
                      <a:r>
                        <a:rPr lang="en-GB" sz="1800" baseline="0" dirty="0"/>
                        <a:t> head in prone</a:t>
                      </a:r>
                      <a:endParaRPr lang="en-GB" sz="1800" dirty="0"/>
                    </a:p>
                  </a:txBody>
                  <a:tcPr marL="91432" marR="91432" marT="45725" marB="45725"/>
                </a:tc>
                <a:tc>
                  <a:txBody>
                    <a:bodyPr/>
                    <a:lstStyle/>
                    <a:p>
                      <a:pPr algn="ctr"/>
                      <a:r>
                        <a:rPr lang="en-GB" sz="1800" dirty="0"/>
                        <a:t>1-1</a:t>
                      </a:r>
                      <a:r>
                        <a:rPr lang="en-GB" sz="1800" baseline="0" dirty="0"/>
                        <a:t>½ </a:t>
                      </a:r>
                      <a:endParaRPr lang="en-GB" sz="1800" dirty="0"/>
                    </a:p>
                  </a:txBody>
                  <a:tcPr marL="91432" marR="91432" marT="45725" marB="45725"/>
                </a:tc>
                <a:tc>
                  <a:txBody>
                    <a:bodyPr/>
                    <a:lstStyle/>
                    <a:p>
                      <a:pPr algn="ctr"/>
                      <a:r>
                        <a:rPr lang="en-GB" sz="1800" dirty="0"/>
                        <a:t>4</a:t>
                      </a:r>
                    </a:p>
                  </a:txBody>
                  <a:tcPr marL="91432" marR="91432" marT="45725" marB="45725"/>
                </a:tc>
                <a:extLst>
                  <a:ext uri="{0D108BD9-81ED-4DB2-BD59-A6C34878D82A}">
                    <a16:rowId xmlns:a16="http://schemas.microsoft.com/office/drawing/2014/main" val="10001"/>
                  </a:ext>
                </a:extLst>
              </a:tr>
              <a:tr h="706719">
                <a:tc>
                  <a:txBody>
                    <a:bodyPr/>
                    <a:lstStyle/>
                    <a:p>
                      <a:pPr algn="ctr"/>
                      <a:r>
                        <a:rPr lang="en-GB" sz="1800" dirty="0"/>
                        <a:t>Propped</a:t>
                      </a:r>
                      <a:r>
                        <a:rPr lang="en-GB" sz="1800" baseline="0" dirty="0"/>
                        <a:t> on elbows in prone</a:t>
                      </a:r>
                      <a:endParaRPr lang="en-GB" sz="1800" dirty="0"/>
                    </a:p>
                  </a:txBody>
                  <a:tcPr marL="91432" marR="91432" marT="45725" marB="45725"/>
                </a:tc>
                <a:tc>
                  <a:txBody>
                    <a:bodyPr/>
                    <a:lstStyle/>
                    <a:p>
                      <a:pPr algn="ctr"/>
                      <a:r>
                        <a:rPr lang="en-GB" sz="1800" dirty="0"/>
                        <a:t>3</a:t>
                      </a:r>
                    </a:p>
                  </a:txBody>
                  <a:tcPr marL="91432" marR="91432" marT="45725" marB="45725"/>
                </a:tc>
                <a:tc>
                  <a:txBody>
                    <a:bodyPr/>
                    <a:lstStyle/>
                    <a:p>
                      <a:pPr algn="ctr"/>
                      <a:r>
                        <a:rPr lang="en-GB" sz="1800" dirty="0"/>
                        <a:t>8-9</a:t>
                      </a:r>
                    </a:p>
                  </a:txBody>
                  <a:tcPr marL="91432" marR="91432" marT="45725" marB="45725"/>
                </a:tc>
                <a:extLst>
                  <a:ext uri="{0D108BD9-81ED-4DB2-BD59-A6C34878D82A}">
                    <a16:rowId xmlns:a16="http://schemas.microsoft.com/office/drawing/2014/main" val="10002"/>
                  </a:ext>
                </a:extLst>
              </a:tr>
              <a:tr h="426397">
                <a:tc>
                  <a:txBody>
                    <a:bodyPr/>
                    <a:lstStyle/>
                    <a:p>
                      <a:pPr algn="ctr"/>
                      <a:r>
                        <a:rPr lang="en-GB" sz="1800" dirty="0"/>
                        <a:t>Selective reach </a:t>
                      </a:r>
                      <a:r>
                        <a:rPr lang="en-GB" sz="1800" baseline="0" dirty="0"/>
                        <a:t>in prone</a:t>
                      </a:r>
                      <a:endParaRPr lang="en-GB" sz="1800" dirty="0"/>
                    </a:p>
                  </a:txBody>
                  <a:tcPr marL="91432" marR="91432" marT="45725" marB="45725"/>
                </a:tc>
                <a:tc>
                  <a:txBody>
                    <a:bodyPr/>
                    <a:lstStyle/>
                    <a:p>
                      <a:pPr algn="ctr"/>
                      <a:r>
                        <a:rPr lang="en-GB" sz="1800" dirty="0"/>
                        <a:t>5</a:t>
                      </a:r>
                    </a:p>
                  </a:txBody>
                  <a:tcPr marL="91432" marR="91432" marT="45725" marB="45725"/>
                </a:tc>
                <a:tc>
                  <a:txBody>
                    <a:bodyPr/>
                    <a:lstStyle/>
                    <a:p>
                      <a:pPr algn="ctr"/>
                      <a:r>
                        <a:rPr lang="en-GB" sz="1800" dirty="0"/>
                        <a:t>10-12</a:t>
                      </a:r>
                    </a:p>
                  </a:txBody>
                  <a:tcPr marL="91432" marR="91432" marT="45725" marB="45725"/>
                </a:tc>
                <a:extLst>
                  <a:ext uri="{0D108BD9-81ED-4DB2-BD59-A6C34878D82A}">
                    <a16:rowId xmlns:a16="http://schemas.microsoft.com/office/drawing/2014/main" val="10003"/>
                  </a:ext>
                </a:extLst>
              </a:tr>
              <a:tr h="426397">
                <a:tc>
                  <a:txBody>
                    <a:bodyPr/>
                    <a:lstStyle/>
                    <a:p>
                      <a:pPr algn="ctr"/>
                      <a:r>
                        <a:rPr lang="en-GB" sz="1800" dirty="0"/>
                        <a:t>Rolls supine -prone</a:t>
                      </a:r>
                    </a:p>
                  </a:txBody>
                  <a:tcPr marL="91432" marR="91432" marT="45725" marB="45725"/>
                </a:tc>
                <a:tc>
                  <a:txBody>
                    <a:bodyPr/>
                    <a:lstStyle/>
                    <a:p>
                      <a:pPr algn="ctr"/>
                      <a:r>
                        <a:rPr lang="en-GB" sz="1800" dirty="0"/>
                        <a:t>3-4</a:t>
                      </a:r>
                    </a:p>
                  </a:txBody>
                  <a:tcPr marL="91432" marR="91432" marT="45725" marB="45725"/>
                </a:tc>
                <a:tc>
                  <a:txBody>
                    <a:bodyPr/>
                    <a:lstStyle/>
                    <a:p>
                      <a:pPr algn="ctr"/>
                      <a:r>
                        <a:rPr lang="en-GB" sz="1800" dirty="0"/>
                        <a:t>5-8</a:t>
                      </a:r>
                    </a:p>
                  </a:txBody>
                  <a:tcPr marL="91432" marR="91432" marT="45725" marB="45725"/>
                </a:tc>
                <a:extLst>
                  <a:ext uri="{0D108BD9-81ED-4DB2-BD59-A6C34878D82A}">
                    <a16:rowId xmlns:a16="http://schemas.microsoft.com/office/drawing/2014/main" val="10004"/>
                  </a:ext>
                </a:extLst>
              </a:tr>
              <a:tr h="4263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Independent Sitting</a:t>
                      </a:r>
                    </a:p>
                  </a:txBody>
                  <a:tcPr marL="91432" marR="91432" marT="45725" marB="45725"/>
                </a:tc>
                <a:tc>
                  <a:txBody>
                    <a:bodyPr/>
                    <a:lstStyle/>
                    <a:p>
                      <a:pPr algn="ctr"/>
                      <a:r>
                        <a:rPr lang="en-GB" sz="1800" dirty="0"/>
                        <a:t>5=6</a:t>
                      </a:r>
                    </a:p>
                  </a:txBody>
                  <a:tcPr marL="91432" marR="91432" marT="45725" marB="45725"/>
                </a:tc>
                <a:tc>
                  <a:txBody>
                    <a:bodyPr/>
                    <a:lstStyle/>
                    <a:p>
                      <a:pPr algn="ctr"/>
                      <a:r>
                        <a:rPr lang="en-GB" sz="1800" dirty="0"/>
                        <a:t>6-9</a:t>
                      </a:r>
                    </a:p>
                  </a:txBody>
                  <a:tcPr marL="91432" marR="91432" marT="45725" marB="45725"/>
                </a:tc>
                <a:extLst>
                  <a:ext uri="{0D108BD9-81ED-4DB2-BD59-A6C34878D82A}">
                    <a16:rowId xmlns:a16="http://schemas.microsoft.com/office/drawing/2014/main" val="10005"/>
                  </a:ext>
                </a:extLst>
              </a:tr>
              <a:tr h="426397">
                <a:tc>
                  <a:txBody>
                    <a:bodyPr/>
                    <a:lstStyle/>
                    <a:p>
                      <a:pPr algn="ctr"/>
                      <a:r>
                        <a:rPr lang="en-GB" sz="1800" dirty="0"/>
                        <a:t>Floor</a:t>
                      </a:r>
                      <a:r>
                        <a:rPr lang="en-GB" sz="1800" baseline="0" dirty="0"/>
                        <a:t> – Sit</a:t>
                      </a:r>
                      <a:endParaRPr lang="en-GB" sz="1800" dirty="0"/>
                    </a:p>
                  </a:txBody>
                  <a:tcPr marL="91432" marR="91432" marT="45725" marB="45725"/>
                </a:tc>
                <a:tc>
                  <a:txBody>
                    <a:bodyPr/>
                    <a:lstStyle/>
                    <a:p>
                      <a:pPr algn="ctr"/>
                      <a:r>
                        <a:rPr lang="en-GB" sz="1800" dirty="0"/>
                        <a:t>7-8</a:t>
                      </a:r>
                    </a:p>
                  </a:txBody>
                  <a:tcPr marL="91432" marR="91432" marT="45725" marB="45725"/>
                </a:tc>
                <a:tc>
                  <a:txBody>
                    <a:bodyPr/>
                    <a:lstStyle/>
                    <a:p>
                      <a:pPr algn="ctr"/>
                      <a:r>
                        <a:rPr lang="en-GB" sz="1800" dirty="0"/>
                        <a:t>11</a:t>
                      </a:r>
                    </a:p>
                  </a:txBody>
                  <a:tcPr marL="91432" marR="91432" marT="45725" marB="45725"/>
                </a:tc>
                <a:extLst>
                  <a:ext uri="{0D108BD9-81ED-4DB2-BD59-A6C34878D82A}">
                    <a16:rowId xmlns:a16="http://schemas.microsoft.com/office/drawing/2014/main" val="10006"/>
                  </a:ext>
                </a:extLst>
              </a:tr>
              <a:tr h="426397">
                <a:tc>
                  <a:txBody>
                    <a:bodyPr/>
                    <a:lstStyle/>
                    <a:p>
                      <a:pPr algn="ctr"/>
                      <a:r>
                        <a:rPr lang="en-GB" sz="1800" dirty="0"/>
                        <a:t>Pulls to stand</a:t>
                      </a:r>
                    </a:p>
                  </a:txBody>
                  <a:tcPr marL="91432" marR="91432" marT="45725" marB="45725"/>
                </a:tc>
                <a:tc>
                  <a:txBody>
                    <a:bodyPr/>
                    <a:lstStyle/>
                    <a:p>
                      <a:pPr algn="ctr"/>
                      <a:r>
                        <a:rPr lang="en-GB" sz="1800" dirty="0"/>
                        <a:t>8-9</a:t>
                      </a:r>
                    </a:p>
                  </a:txBody>
                  <a:tcPr marL="91432" marR="91432" marT="45725" marB="45725"/>
                </a:tc>
                <a:tc>
                  <a:txBody>
                    <a:bodyPr/>
                    <a:lstStyle/>
                    <a:p>
                      <a:pPr algn="ctr"/>
                      <a:r>
                        <a:rPr lang="en-GB" sz="1800" dirty="0"/>
                        <a:t>13-15</a:t>
                      </a:r>
                    </a:p>
                  </a:txBody>
                  <a:tcPr marL="91432" marR="91432" marT="45725" marB="45725"/>
                </a:tc>
                <a:extLst>
                  <a:ext uri="{0D108BD9-81ED-4DB2-BD59-A6C34878D82A}">
                    <a16:rowId xmlns:a16="http://schemas.microsoft.com/office/drawing/2014/main" val="10007"/>
                  </a:ext>
                </a:extLst>
              </a:tr>
              <a:tr h="426397">
                <a:tc>
                  <a:txBody>
                    <a:bodyPr/>
                    <a:lstStyle/>
                    <a:p>
                      <a:pPr algn="ctr"/>
                      <a:r>
                        <a:rPr lang="en-GB" sz="1800" dirty="0"/>
                        <a:t>Crawls</a:t>
                      </a:r>
                    </a:p>
                  </a:txBody>
                  <a:tcPr marL="91432" marR="91432" marT="45725" marB="45725"/>
                </a:tc>
                <a:tc>
                  <a:txBody>
                    <a:bodyPr/>
                    <a:lstStyle/>
                    <a:p>
                      <a:pPr algn="ctr"/>
                      <a:r>
                        <a:rPr lang="en-GB" sz="1800" dirty="0"/>
                        <a:t>9</a:t>
                      </a:r>
                    </a:p>
                  </a:txBody>
                  <a:tcPr marL="91432" marR="91432" marT="45725" marB="45725"/>
                </a:tc>
                <a:tc>
                  <a:txBody>
                    <a:bodyPr/>
                    <a:lstStyle/>
                    <a:p>
                      <a:pPr algn="ctr"/>
                      <a:r>
                        <a:rPr lang="en-GB" sz="1800" dirty="0"/>
                        <a:t>14</a:t>
                      </a:r>
                    </a:p>
                  </a:txBody>
                  <a:tcPr marL="91432" marR="91432" marT="45725" marB="45725"/>
                </a:tc>
                <a:extLst>
                  <a:ext uri="{0D108BD9-81ED-4DB2-BD59-A6C34878D82A}">
                    <a16:rowId xmlns:a16="http://schemas.microsoft.com/office/drawing/2014/main" val="10008"/>
                  </a:ext>
                </a:extLst>
              </a:tr>
              <a:tr h="426397">
                <a:tc>
                  <a:txBody>
                    <a:bodyPr/>
                    <a:lstStyle/>
                    <a:p>
                      <a:pPr algn="ctr"/>
                      <a:r>
                        <a:rPr lang="en-GB" sz="1800" dirty="0"/>
                        <a:t>Stands</a:t>
                      </a:r>
                      <a:r>
                        <a:rPr lang="en-GB" sz="1800" baseline="0" dirty="0"/>
                        <a:t> independently</a:t>
                      </a:r>
                      <a:endParaRPr lang="en-GB" sz="1800" dirty="0"/>
                    </a:p>
                  </a:txBody>
                  <a:tcPr marL="91432" marR="91432" marT="45725" marB="45725"/>
                </a:tc>
                <a:tc>
                  <a:txBody>
                    <a:bodyPr/>
                    <a:lstStyle/>
                    <a:p>
                      <a:pPr algn="ctr"/>
                      <a:r>
                        <a:rPr lang="en-GB" sz="1800" dirty="0"/>
                        <a:t>11</a:t>
                      </a:r>
                    </a:p>
                  </a:txBody>
                  <a:tcPr marL="91432" marR="91432" marT="45725" marB="45725"/>
                </a:tc>
                <a:tc>
                  <a:txBody>
                    <a:bodyPr/>
                    <a:lstStyle/>
                    <a:p>
                      <a:pPr algn="ctr"/>
                      <a:r>
                        <a:rPr lang="en-GB" sz="1800" dirty="0"/>
                        <a:t>16</a:t>
                      </a:r>
                    </a:p>
                  </a:txBody>
                  <a:tcPr marL="91432" marR="91432" marT="45725" marB="45725"/>
                </a:tc>
                <a:extLst>
                  <a:ext uri="{0D108BD9-81ED-4DB2-BD59-A6C34878D82A}">
                    <a16:rowId xmlns:a16="http://schemas.microsoft.com/office/drawing/2014/main" val="10009"/>
                  </a:ext>
                </a:extLst>
              </a:tr>
              <a:tr h="426397">
                <a:tc>
                  <a:txBody>
                    <a:bodyPr/>
                    <a:lstStyle/>
                    <a:p>
                      <a:pPr algn="ctr"/>
                      <a:r>
                        <a:rPr lang="en-GB" sz="1800" dirty="0"/>
                        <a:t>Walks with HHA</a:t>
                      </a:r>
                    </a:p>
                  </a:txBody>
                  <a:tcPr marL="91432" marR="91432" marT="45725" marB="45725"/>
                </a:tc>
                <a:tc>
                  <a:txBody>
                    <a:bodyPr/>
                    <a:lstStyle/>
                    <a:p>
                      <a:pPr algn="ctr"/>
                      <a:r>
                        <a:rPr lang="en-GB" sz="1800" dirty="0"/>
                        <a:t>9-11</a:t>
                      </a:r>
                    </a:p>
                  </a:txBody>
                  <a:tcPr marL="91432" marR="91432" marT="45725" marB="45725"/>
                </a:tc>
                <a:tc>
                  <a:txBody>
                    <a:bodyPr/>
                    <a:lstStyle/>
                    <a:p>
                      <a:pPr algn="ctr"/>
                      <a:r>
                        <a:rPr lang="en-GB" sz="1800" dirty="0"/>
                        <a:t>18</a:t>
                      </a:r>
                    </a:p>
                  </a:txBody>
                  <a:tcPr marL="91432" marR="91432" marT="45725" marB="45725"/>
                </a:tc>
                <a:extLst>
                  <a:ext uri="{0D108BD9-81ED-4DB2-BD59-A6C34878D82A}">
                    <a16:rowId xmlns:a16="http://schemas.microsoft.com/office/drawing/2014/main" val="10010"/>
                  </a:ext>
                </a:extLst>
              </a:tr>
              <a:tr h="426397">
                <a:tc>
                  <a:txBody>
                    <a:bodyPr/>
                    <a:lstStyle/>
                    <a:p>
                      <a:pPr algn="ctr"/>
                      <a:r>
                        <a:rPr lang="en-GB" sz="1800" dirty="0"/>
                        <a:t>Walks independently</a:t>
                      </a:r>
                    </a:p>
                  </a:txBody>
                  <a:tcPr marL="91432" marR="91432" marT="45725" marB="45725"/>
                </a:tc>
                <a:tc>
                  <a:txBody>
                    <a:bodyPr/>
                    <a:lstStyle/>
                    <a:p>
                      <a:pPr algn="ctr"/>
                      <a:r>
                        <a:rPr lang="en-GB" sz="1800" dirty="0"/>
                        <a:t>12-15</a:t>
                      </a:r>
                    </a:p>
                  </a:txBody>
                  <a:tcPr marL="91432" marR="91432" marT="45725" marB="45725"/>
                </a:tc>
                <a:tc>
                  <a:txBody>
                    <a:bodyPr/>
                    <a:lstStyle/>
                    <a:p>
                      <a:pPr algn="ctr"/>
                      <a:r>
                        <a:rPr lang="en-GB" sz="1800" dirty="0"/>
                        <a:t>20-21</a:t>
                      </a:r>
                    </a:p>
                  </a:txBody>
                  <a:tcPr marL="91432" marR="91432" marT="45725" marB="45725"/>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5005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0049" y="1019302"/>
            <a:ext cx="5475878" cy="3833115"/>
          </a:xfrm>
          <a:prstGeom prst="rect">
            <a:avLst/>
          </a:prstGeom>
        </p:spPr>
      </p:pic>
    </p:spTree>
    <p:extLst>
      <p:ext uri="{BB962C8B-B14F-4D97-AF65-F5344CB8AC3E}">
        <p14:creationId xmlns:p14="http://schemas.microsoft.com/office/powerpoint/2010/main" val="329799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673" y="643742"/>
            <a:ext cx="5089236" cy="3206006"/>
          </a:xfrm>
          <a:prstGeom prst="rect">
            <a:avLst/>
          </a:prstGeom>
        </p:spPr>
        <p:txBody>
          <a:bodyPr wrap="square">
            <a:spAutoFit/>
          </a:bodyPr>
          <a:lstStyle/>
          <a:p>
            <a:pPr algn="ctr">
              <a:spcBef>
                <a:spcPts val="1000"/>
              </a:spcBef>
            </a:pPr>
            <a:r>
              <a:rPr lang="en-IE" b="1" dirty="0"/>
              <a:t>Finger isolation</a:t>
            </a:r>
          </a:p>
          <a:p>
            <a:pPr algn="ctr">
              <a:spcBef>
                <a:spcPts val="1000"/>
              </a:spcBef>
            </a:pPr>
            <a:r>
              <a:rPr lang="en-IE" b="1" dirty="0"/>
              <a:t>Using touch</a:t>
            </a:r>
          </a:p>
          <a:p>
            <a:pPr algn="ctr">
              <a:spcBef>
                <a:spcPts val="1000"/>
              </a:spcBef>
            </a:pPr>
            <a:r>
              <a:rPr lang="en-IE" b="1" dirty="0"/>
              <a:t>Refined grips</a:t>
            </a:r>
          </a:p>
          <a:p>
            <a:pPr algn="ctr">
              <a:spcBef>
                <a:spcPts val="1000"/>
              </a:spcBef>
            </a:pPr>
            <a:r>
              <a:rPr lang="en-IE" b="1" dirty="0"/>
              <a:t>Using tools</a:t>
            </a:r>
          </a:p>
          <a:p>
            <a:pPr algn="ctr">
              <a:spcBef>
                <a:spcPts val="1000"/>
              </a:spcBef>
            </a:pPr>
            <a:r>
              <a:rPr lang="en-IE" b="1" dirty="0"/>
              <a:t>Dexterity/Manipulation</a:t>
            </a:r>
          </a:p>
          <a:p>
            <a:pPr algn="ctr">
              <a:spcBef>
                <a:spcPts val="1000"/>
              </a:spcBef>
            </a:pPr>
            <a:r>
              <a:rPr lang="en-IE" b="1" dirty="0"/>
              <a:t>Forearm Rotation</a:t>
            </a:r>
          </a:p>
          <a:p>
            <a:pPr algn="ctr">
              <a:spcBef>
                <a:spcPts val="1000"/>
              </a:spcBef>
            </a:pPr>
            <a:r>
              <a:rPr lang="en-IE" b="1" dirty="0"/>
              <a:t> Bilateral integration</a:t>
            </a:r>
          </a:p>
          <a:p>
            <a:pPr algn="ctr">
              <a:spcBef>
                <a:spcPts val="1000"/>
              </a:spcBef>
            </a:pPr>
            <a:r>
              <a:rPr lang="en-IE" b="1" dirty="0"/>
              <a:t>Tactile Searching</a:t>
            </a:r>
          </a:p>
        </p:txBody>
      </p:sp>
      <p:pic>
        <p:nvPicPr>
          <p:cNvPr id="2050" name="Picture 2" descr="Hand Pointing Out Free Stock Photo - Public Domain Pictur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826" t="-338705" r="-237560" b="1585"/>
          <a:stretch/>
        </p:blipFill>
        <p:spPr bwMode="auto">
          <a:xfrm>
            <a:off x="-4482412" y="-7208986"/>
            <a:ext cx="18760274" cy="95845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SMR | No Talking | 슬라임 만지기 | Touching Slime | 音フェチ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50064" r="12127" b="52151"/>
          <a:stretch/>
        </p:blipFill>
        <p:spPr bwMode="auto">
          <a:xfrm>
            <a:off x="7239786" y="1017163"/>
            <a:ext cx="2714920" cy="19326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etter B Activities for 2-Year-Olds - The Measured M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6515" y="2397271"/>
            <a:ext cx="3088175" cy="231613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eautiful Albinism on Pinterest | Albinism, Albino Model and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992" r="27045"/>
          <a:stretch/>
        </p:blipFill>
        <p:spPr bwMode="auto">
          <a:xfrm>
            <a:off x="7173799" y="3248888"/>
            <a:ext cx="2347274" cy="278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4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unbalanc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6191"/>
            <a:ext cx="3427591" cy="219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10" descr="Image result for light gazing and visual impairment"/>
          <p:cNvPicPr>
            <a:picLocks noChangeAspect="1" noChangeArrowheads="1"/>
          </p:cNvPicPr>
          <p:nvPr/>
        </p:nvPicPr>
        <p:blipFill rotWithShape="1">
          <a:blip r:embed="rId3">
            <a:extLst>
              <a:ext uri="{28A0092B-C50C-407E-A947-70E740481C1C}">
                <a14:useLocalDpi xmlns:a14="http://schemas.microsoft.com/office/drawing/2010/main" val="0"/>
              </a:ext>
            </a:extLst>
          </a:blip>
          <a:srcRect l="56196" t="15115" r="6544" b="26367"/>
          <a:stretch/>
        </p:blipFill>
        <p:spPr bwMode="auto">
          <a:xfrm>
            <a:off x="5940152" y="943304"/>
            <a:ext cx="3024336" cy="2706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child getting a fright in response to loud sound"/>
          <p:cNvPicPr>
            <a:picLocks noChangeAspect="1" noChangeArrowheads="1"/>
          </p:cNvPicPr>
          <p:nvPr/>
        </p:nvPicPr>
        <p:blipFill rotWithShape="1">
          <a:blip r:embed="rId4">
            <a:extLst>
              <a:ext uri="{28A0092B-C50C-407E-A947-70E740481C1C}">
                <a14:useLocalDpi xmlns:a14="http://schemas.microsoft.com/office/drawing/2010/main" val="0"/>
              </a:ext>
            </a:extLst>
          </a:blip>
          <a:srcRect r="13746" b="5351"/>
          <a:stretch/>
        </p:blipFill>
        <p:spPr bwMode="auto">
          <a:xfrm>
            <a:off x="3063039" y="3403135"/>
            <a:ext cx="2193995" cy="3359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8" descr="Image result for poor body awareness"/>
          <p:cNvPicPr>
            <a:picLocks noChangeAspect="1" noChangeArrowheads="1"/>
          </p:cNvPicPr>
          <p:nvPr/>
        </p:nvPicPr>
        <p:blipFill rotWithShape="1">
          <a:blip r:embed="rId5">
            <a:extLst>
              <a:ext uri="{28A0092B-C50C-407E-A947-70E740481C1C}">
                <a14:useLocalDpi xmlns:a14="http://schemas.microsoft.com/office/drawing/2010/main" val="0"/>
              </a:ext>
            </a:extLst>
          </a:blip>
          <a:srcRect l="13974" t="17472" r="21001" b="5154"/>
          <a:stretch/>
        </p:blipFill>
        <p:spPr bwMode="auto">
          <a:xfrm>
            <a:off x="6046357" y="4498475"/>
            <a:ext cx="2952328" cy="2275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6" descr="Image result for fire alarm ringing"/>
          <p:cNvPicPr>
            <a:picLocks noChangeAspect="1" noChangeArrowheads="1"/>
          </p:cNvPicPr>
          <p:nvPr/>
        </p:nvPicPr>
        <p:blipFill rotWithShape="1">
          <a:blip r:embed="rId6">
            <a:extLst>
              <a:ext uri="{28A0092B-C50C-407E-A947-70E740481C1C}">
                <a14:useLocalDpi xmlns:a14="http://schemas.microsoft.com/office/drawing/2010/main" val="0"/>
              </a:ext>
            </a:extLst>
          </a:blip>
          <a:srcRect r="55122" b="60174"/>
          <a:stretch/>
        </p:blipFill>
        <p:spPr bwMode="auto">
          <a:xfrm>
            <a:off x="3145220" y="3491471"/>
            <a:ext cx="815196" cy="7234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00454" y="1234051"/>
            <a:ext cx="30053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prstClr val="black"/>
                </a:solidFill>
                <a:effectLst/>
                <a:uLnTx/>
                <a:uFillTx/>
                <a:latin typeface="Calibri"/>
                <a:ea typeface="+mn-ea"/>
                <a:cs typeface="+mn-cs"/>
              </a:rPr>
              <a:t>Imbalances in the Sensory System</a:t>
            </a:r>
          </a:p>
        </p:txBody>
      </p:sp>
      <p:sp>
        <p:nvSpPr>
          <p:cNvPr id="8" name="TextBox 7"/>
          <p:cNvSpPr txBox="1"/>
          <p:nvPr/>
        </p:nvSpPr>
        <p:spPr>
          <a:xfrm>
            <a:off x="5610561" y="943304"/>
            <a:ext cx="194421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prstClr val="black"/>
                </a:solidFill>
                <a:effectLst/>
                <a:uLnTx/>
                <a:uFillTx/>
                <a:latin typeface="Calibri"/>
                <a:ea typeface="+mn-ea"/>
                <a:cs typeface="+mn-cs"/>
              </a:rPr>
              <a:t>VI Related Behaviours</a:t>
            </a:r>
          </a:p>
        </p:txBody>
      </p:sp>
      <p:sp>
        <p:nvSpPr>
          <p:cNvPr id="9" name="TextBox 8"/>
          <p:cNvSpPr txBox="1"/>
          <p:nvPr/>
        </p:nvSpPr>
        <p:spPr>
          <a:xfrm>
            <a:off x="1905305" y="4481179"/>
            <a:ext cx="150269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prstClr val="black"/>
                </a:solidFill>
                <a:effectLst/>
                <a:uLnTx/>
                <a:uFillTx/>
                <a:latin typeface="Calibri"/>
                <a:ea typeface="+mn-ea"/>
                <a:cs typeface="+mn-cs"/>
              </a:rPr>
              <a:t>Auditory Sensitivity</a:t>
            </a:r>
          </a:p>
        </p:txBody>
      </p:sp>
      <p:sp>
        <p:nvSpPr>
          <p:cNvPr id="10" name="TextBox 9"/>
          <p:cNvSpPr txBox="1"/>
          <p:nvPr/>
        </p:nvSpPr>
        <p:spPr>
          <a:xfrm>
            <a:off x="8285314" y="4153336"/>
            <a:ext cx="3005388"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prstClr val="black"/>
                </a:solidFill>
                <a:effectLst/>
                <a:uLnTx/>
                <a:uFillTx/>
                <a:latin typeface="Calibri"/>
                <a:ea typeface="+mn-ea"/>
                <a:cs typeface="+mn-cs"/>
              </a:rPr>
              <a:t>Decreased Awareness of oneself and the Environment</a:t>
            </a:r>
          </a:p>
        </p:txBody>
      </p:sp>
    </p:spTree>
    <p:extLst>
      <p:ext uri="{BB962C8B-B14F-4D97-AF65-F5344CB8AC3E}">
        <p14:creationId xmlns:p14="http://schemas.microsoft.com/office/powerpoint/2010/main" val="179993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3191824836"/>
              </p:ext>
            </p:extLst>
          </p:nvPr>
        </p:nvGraphicFramePr>
        <p:xfrm>
          <a:off x="489528" y="1089324"/>
          <a:ext cx="9716654" cy="520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46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108" y="357157"/>
            <a:ext cx="7583055" cy="5693866"/>
          </a:xfrm>
          <a:prstGeom prst="rect">
            <a:avLst/>
          </a:prstGeom>
        </p:spPr>
        <p:txBody>
          <a:bodyPr wrap="square">
            <a:spAutoFit/>
          </a:bodyPr>
          <a:lstStyle/>
          <a:p>
            <a:r>
              <a:rPr lang="en-US" sz="2800" b="1" dirty="0">
                <a:solidFill>
                  <a:srgbClr val="FF0000"/>
                </a:solidFill>
              </a:rPr>
              <a:t>Clinical Markers of Autism </a:t>
            </a:r>
          </a:p>
          <a:p>
            <a:r>
              <a:rPr lang="en-US" sz="2400" dirty="0"/>
              <a:t>Pointing</a:t>
            </a:r>
          </a:p>
          <a:p>
            <a:r>
              <a:rPr lang="en-US" sz="2400" dirty="0"/>
              <a:t>Gesture</a:t>
            </a:r>
          </a:p>
          <a:p>
            <a:r>
              <a:rPr lang="en-US" sz="2400" dirty="0"/>
              <a:t>Unusual Eye Contact</a:t>
            </a:r>
          </a:p>
          <a:p>
            <a:r>
              <a:rPr lang="en-US" sz="2400" dirty="0"/>
              <a:t>Facial Expressions</a:t>
            </a:r>
          </a:p>
          <a:p>
            <a:r>
              <a:rPr lang="en-US" sz="2400" dirty="0"/>
              <a:t>Shared Enjoyment Interaction</a:t>
            </a:r>
          </a:p>
          <a:p>
            <a:r>
              <a:rPr lang="en-US" sz="2400" dirty="0"/>
              <a:t>Showing</a:t>
            </a:r>
          </a:p>
          <a:p>
            <a:r>
              <a:rPr lang="en-US" sz="2400" dirty="0"/>
              <a:t>Joint Attention</a:t>
            </a:r>
          </a:p>
          <a:p>
            <a:r>
              <a:rPr lang="en-US" sz="2400" dirty="0"/>
              <a:t>Social Overtures</a:t>
            </a:r>
          </a:p>
          <a:p>
            <a:r>
              <a:rPr lang="en-US" sz="2400" dirty="0"/>
              <a:t>Social Communication</a:t>
            </a:r>
          </a:p>
          <a:p>
            <a:r>
              <a:rPr lang="en-US" sz="2400" dirty="0"/>
              <a:t>Rapport?</a:t>
            </a:r>
          </a:p>
          <a:p>
            <a:r>
              <a:rPr lang="en-US" sz="2400" dirty="0"/>
              <a:t>Idiosyncratic Use of Words or Phrases</a:t>
            </a:r>
          </a:p>
          <a:p>
            <a:r>
              <a:rPr lang="en-US" sz="2400" dirty="0"/>
              <a:t>Unusual Sensory Interests</a:t>
            </a:r>
          </a:p>
          <a:p>
            <a:r>
              <a:rPr lang="en-US" sz="2400" dirty="0"/>
              <a:t>Hand/Fingers complex mannerisms</a:t>
            </a:r>
          </a:p>
          <a:p>
            <a:r>
              <a:rPr lang="en-US" sz="2400" dirty="0"/>
              <a:t>Unusual interests or stereotyped </a:t>
            </a:r>
            <a:r>
              <a:rPr lang="en-US" sz="2400" dirty="0" err="1"/>
              <a:t>behaviours</a:t>
            </a:r>
            <a:endParaRPr lang="en-US" sz="2400" dirty="0"/>
          </a:p>
        </p:txBody>
      </p:sp>
    </p:spTree>
    <p:extLst>
      <p:ext uri="{BB962C8B-B14F-4D97-AF65-F5344CB8AC3E}">
        <p14:creationId xmlns:p14="http://schemas.microsoft.com/office/powerpoint/2010/main" val="4265492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1f24d49-a37a-4f01-8ddf-837d582ef8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891AE1FCA9BD40ABF6E1D1C0618951" ma:contentTypeVersion="16" ma:contentTypeDescription="Create a new document." ma:contentTypeScope="" ma:versionID="4fb5b3072473a5f8dc2fe417171e0cc7">
  <xsd:schema xmlns:xsd="http://www.w3.org/2001/XMLSchema" xmlns:xs="http://www.w3.org/2001/XMLSchema" xmlns:p="http://schemas.microsoft.com/office/2006/metadata/properties" xmlns:ns3="d1f24d49-a37a-4f01-8ddf-837d582ef87f" xmlns:ns4="5c3ca2e8-3c08-444f-add0-74d1432cef19" targetNamespace="http://schemas.microsoft.com/office/2006/metadata/properties" ma:root="true" ma:fieldsID="20dc0af8d9a72130542bf00c181d0408" ns3:_="" ns4:_="">
    <xsd:import namespace="d1f24d49-a37a-4f01-8ddf-837d582ef87f"/>
    <xsd:import namespace="5c3ca2e8-3c08-444f-add0-74d1432cef1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f24d49-a37a-4f01-8ddf-837d582ef8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3ca2e8-3c08-444f-add0-74d1432cef1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561BE-D465-4D56-811D-141DD618E58D}">
  <ds:schemaRefs>
    <ds:schemaRef ds:uri="http://schemas.microsoft.com/sharepoint/v3/contenttype/forms"/>
  </ds:schemaRefs>
</ds:datastoreItem>
</file>

<file path=customXml/itemProps2.xml><?xml version="1.0" encoding="utf-8"?>
<ds:datastoreItem xmlns:ds="http://schemas.openxmlformats.org/officeDocument/2006/customXml" ds:itemID="{85CD807F-EFC7-4915-9CDC-A1FC96BAB295}">
  <ds:schemaRefs>
    <ds:schemaRef ds:uri="http://schemas.microsoft.com/office/2006/metadata/properties"/>
    <ds:schemaRef ds:uri="5c3ca2e8-3c08-444f-add0-74d1432cef19"/>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d1f24d49-a37a-4f01-8ddf-837d582ef87f"/>
    <ds:schemaRef ds:uri="http://www.w3.org/XML/1998/namespace"/>
    <ds:schemaRef ds:uri="http://purl.org/dc/terms/"/>
  </ds:schemaRefs>
</ds:datastoreItem>
</file>

<file path=customXml/itemProps3.xml><?xml version="1.0" encoding="utf-8"?>
<ds:datastoreItem xmlns:ds="http://schemas.openxmlformats.org/officeDocument/2006/customXml" ds:itemID="{48B97D5C-7BA9-47A0-83FC-54BE574BD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f24d49-a37a-4f01-8ddf-837d582ef87f"/>
    <ds:schemaRef ds:uri="5c3ca2e8-3c08-444f-add0-74d1432ce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359</TotalTime>
  <Words>1217</Words>
  <Application>Microsoft Office PowerPoint</Application>
  <PresentationFormat>Widescreen</PresentationFormat>
  <Paragraphs>181</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Sinead Fitzpatrick  Senior Speech and Language Therapist Director of Clinical Therapy Services at ChildVision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Idiosyncratic use of words  Idiosyncratic language refers to language with private meanings or meaning that only makes sense to those familiar with the situation where the phrase originated.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Caitriona Geraghty</dc:creator>
  <cp:lastModifiedBy>Sinead Fitzpatrick</cp:lastModifiedBy>
  <cp:revision>339</cp:revision>
  <dcterms:created xsi:type="dcterms:W3CDTF">2021-12-01T15:58:29Z</dcterms:created>
  <dcterms:modified xsi:type="dcterms:W3CDTF">2023-11-14T13:16:10Z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0x0101001D891AE1FCA9BD40ABF6E1D1C0618951</vt:lpwstr>
  </property>
</Properties>
</file>